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slideLayouts/slideLayout2.xml" ContentType="application/vnd.openxmlformats-officedocument.presentationml.slideLayout+xml"/>
  <Override PartName="/ppt/theme/theme2.xml" ContentType="application/vnd.openxmlformats-officedocument.them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687">
          <p15:clr>
            <a:srgbClr val="A4A3A4"/>
          </p15:clr>
        </p15:guide>
        <p15:guide id="2" orient="horz" pos="320">
          <p15:clr>
            <a:srgbClr val="A4A3A4"/>
          </p15:clr>
        </p15:guide>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48" autoAdjust="0"/>
    <p:restoredTop sz="94707" autoAdjust="0"/>
  </p:normalViewPr>
  <p:slideViewPr>
    <p:cSldViewPr snapToGrid="0" snapToObjects="1" showGuides="1">
      <p:cViewPr>
        <p:scale>
          <a:sx n="50" d="100"/>
          <a:sy n="50" d="100"/>
        </p:scale>
        <p:origin x="-24" y="5112"/>
      </p:cViewPr>
      <p:guideLst>
        <p:guide orient="horz" pos="3687"/>
        <p:guide orient="horz" pos="320"/>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interSettings" Target="printerSettings/printerSettings1.bin"/><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8/6/15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8/6/15</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edit)  OBJECTIVES</a:t>
            </a:r>
            <a:endParaRPr lang="en-US" dirty="0"/>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13856717" y="15842331"/>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Type in or paste your text here</a:t>
            </a:r>
            <a:endParaRPr lang="en-US" dirty="0"/>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bg1"/>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smtClean="0"/>
              <a:t>Click here to add affiliations</a:t>
            </a:r>
            <a:endParaRPr lang="en-US" dirty="0"/>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bg1"/>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smtClean="0"/>
              <a:t>Click here to add authors</a:t>
            </a:r>
            <a:endParaRPr lang="en-US" dirty="0"/>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a:solidFill>
                  <a:schemeClr val="bg1"/>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612772"/>
            <a:ext cx="628550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576465" y="5837226"/>
            <a:ext cx="6280548" cy="697033"/>
          </a:xfrm>
          <a:prstGeom prst="rect">
            <a:avLst/>
          </a:prstGeom>
          <a:noFill/>
        </p:spPr>
        <p:txBody>
          <a:bodyPr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add) INTRODUCTION</a:t>
            </a:r>
            <a:endParaRPr lang="en-US" dirty="0"/>
          </a:p>
        </p:txBody>
      </p:sp>
      <p:sp>
        <p:nvSpPr>
          <p:cNvPr id="19" name="Text Placeholder 3"/>
          <p:cNvSpPr>
            <a:spLocks noGrp="1"/>
          </p:cNvSpPr>
          <p:nvPr>
            <p:ph type="body" sz="quarter" idx="19" hasCustomPrompt="1"/>
          </p:nvPr>
        </p:nvSpPr>
        <p:spPr>
          <a:xfrm>
            <a:off x="564124" y="16433872"/>
            <a:ext cx="6286500"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576463" y="15776587"/>
            <a:ext cx="6281538"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7241977" y="6612772"/>
            <a:ext cx="12950030"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7241978" y="5835727"/>
            <a:ext cx="1295003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7241978" y="24094249"/>
            <a:ext cx="12950031"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7241978" y="23401291"/>
            <a:ext cx="1295003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0571964" y="5835727"/>
            <a:ext cx="627938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0571964" y="6612772"/>
            <a:ext cx="627938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0571964" y="15843504"/>
            <a:ext cx="627938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0594753" y="16536463"/>
            <a:ext cx="6233811"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0571964" y="29024451"/>
            <a:ext cx="627938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smtClean="0"/>
              <a:t>(click to add) CONTACT</a:t>
            </a:r>
            <a:endParaRPr lang="en-US" dirty="0"/>
          </a:p>
        </p:txBody>
      </p:sp>
      <p:sp>
        <p:nvSpPr>
          <p:cNvPr id="30" name="Text Placeholder 3"/>
          <p:cNvSpPr>
            <a:spLocks noGrp="1"/>
          </p:cNvSpPr>
          <p:nvPr>
            <p:ph type="body" sz="quarter" idx="30" hasCustomPrompt="1"/>
          </p:nvPr>
        </p:nvSpPr>
        <p:spPr>
          <a:xfrm>
            <a:off x="20570392" y="29800474"/>
            <a:ext cx="6282532"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rebuchet MS" pitchFamily="34"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smtClean="0"/>
              <a:t>Enter your text here</a:t>
            </a:r>
            <a:endParaRPr lang="en-US" dirty="0"/>
          </a:p>
        </p:txBody>
      </p:sp>
      <p:sp>
        <p:nvSpPr>
          <p:cNvPr id="84"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bg1"/>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smtClean="0"/>
              <a:t>Click here to add affiliations</a:t>
            </a:r>
            <a:endParaRPr lang="en-US" dirty="0"/>
          </a:p>
        </p:txBody>
      </p:sp>
      <p:sp>
        <p:nvSpPr>
          <p:cNvPr id="85"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bg1"/>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smtClean="0"/>
              <a:t>Click here to add authors</a:t>
            </a:r>
            <a:endParaRPr lang="en-US" dirty="0"/>
          </a:p>
        </p:txBody>
      </p:sp>
      <p:sp>
        <p:nvSpPr>
          <p:cNvPr id="86" name="Text Placeholder 76"/>
          <p:cNvSpPr>
            <a:spLocks noGrp="1"/>
          </p:cNvSpPr>
          <p:nvPr>
            <p:ph type="body" sz="quarter" idx="178"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a:solidFill>
                  <a:schemeClr val="bg1"/>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7.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8.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5.bin"/><Relationship Id="rId9" Type="http://schemas.openxmlformats.org/officeDocument/2006/relationships/image" Target="../media/image1.wmf"/><Relationship Id="rId10" Type="http://schemas.openxmlformats.org/officeDocument/2006/relationships/oleObject" Target="../embeddings/oleObject6.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27432000" cy="5334000"/>
          </a:xfrm>
          <a:prstGeom prst="rect">
            <a:avLst/>
          </a:prstGeom>
          <a:solidFill>
            <a:schemeClr val="accent5">
              <a:lumMod val="75000"/>
            </a:schemeClr>
          </a:solidFill>
          <a:ln w="9525">
            <a:solidFill>
              <a:schemeClr val="tx1"/>
            </a:solidFill>
            <a:miter lim="800000"/>
            <a:headEnd/>
            <a:tailEnd/>
          </a:ln>
          <a:effectLst/>
        </p:spPr>
        <p:txBody>
          <a:bodyPr wrap="none" lIns="78446" tIns="39222" rIns="78446" bIns="39222" anchor="ctr"/>
          <a:lstStyle/>
          <a:p>
            <a:pPr>
              <a:defRPr/>
            </a:pPr>
            <a:endParaRPr lang="en-US" dirty="0"/>
          </a:p>
        </p:txBody>
      </p:sp>
      <p:sp>
        <p:nvSpPr>
          <p:cNvPr id="9" name="Rectangle 9"/>
          <p:cNvSpPr>
            <a:spLocks noChangeArrowheads="1"/>
          </p:cNvSpPr>
          <p:nvPr/>
        </p:nvSpPr>
        <p:spPr bwMode="auto">
          <a:xfrm>
            <a:off x="0" y="5339294"/>
            <a:ext cx="27432000" cy="169333"/>
          </a:xfrm>
          <a:prstGeom prst="rect">
            <a:avLst/>
          </a:prstGeom>
          <a:solidFill>
            <a:schemeClr val="accent5">
              <a:lumMod val="50000"/>
            </a:schemeClr>
          </a:solidFill>
          <a:ln w="152400">
            <a:noFill/>
            <a:miter lim="800000"/>
            <a:headEnd/>
            <a:tailEnd/>
          </a:ln>
          <a:effectLst/>
        </p:spPr>
        <p:txBody>
          <a:bodyPr wrap="none" lIns="78446" tIns="39222" rIns="78446" bIns="39222" anchor="ctr"/>
          <a:lstStyle/>
          <a:p>
            <a:pPr>
              <a:defRPr/>
            </a:pPr>
            <a:endParaRPr lang="en-US" dirty="0"/>
          </a:p>
        </p:txBody>
      </p:sp>
      <p:sp>
        <p:nvSpPr>
          <p:cNvPr id="10" name="Text Box 14"/>
          <p:cNvSpPr txBox="1">
            <a:spLocks noChangeArrowheads="1"/>
          </p:cNvSpPr>
          <p:nvPr/>
        </p:nvSpPr>
        <p:spPr bwMode="auto">
          <a:xfrm>
            <a:off x="1175774" y="35886584"/>
            <a:ext cx="2407725" cy="279256"/>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400" b="1" dirty="0" smtClean="0">
                <a:solidFill>
                  <a:schemeClr val="bg1">
                    <a:lumMod val="75000"/>
                  </a:schemeClr>
                </a:solidFill>
                <a:latin typeface="Arial" charset="0"/>
              </a:rPr>
              <a:t>RESEARCH POSTER PRESENTATION </a:t>
            </a:r>
            <a:r>
              <a:rPr lang="en-US" sz="400" b="1" dirty="0">
                <a:solidFill>
                  <a:schemeClr val="bg1">
                    <a:lumMod val="75000"/>
                  </a:schemeClr>
                </a:solidFill>
                <a:latin typeface="Arial" charset="0"/>
              </a:rPr>
              <a:t>DESIGN © </a:t>
            </a:r>
            <a:r>
              <a:rPr lang="en-US" sz="400" b="1" dirty="0" smtClean="0">
                <a:solidFill>
                  <a:schemeClr val="bg1">
                    <a:lumMod val="75000"/>
                  </a:schemeClr>
                </a:solidFill>
                <a:latin typeface="Arial" charset="0"/>
              </a:rPr>
              <a:t>2012</a:t>
            </a:r>
            <a:endParaRPr lang="en-US" sz="400" b="1" dirty="0">
              <a:solidFill>
                <a:schemeClr val="bg1">
                  <a:lumMod val="75000"/>
                </a:schemeClr>
              </a:solidFill>
              <a:latin typeface="Arial" charset="0"/>
            </a:endParaRP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16" name="Rectangle 33"/>
          <p:cNvSpPr>
            <a:spLocks noChangeArrowheads="1"/>
          </p:cNvSpPr>
          <p:nvPr/>
        </p:nvSpPr>
        <p:spPr bwMode="auto">
          <a:xfrm>
            <a:off x="572141" y="5841866"/>
            <a:ext cx="12949039" cy="29718000"/>
          </a:xfrm>
          <a:prstGeom prst="roundRect">
            <a:avLst>
              <a:gd name="adj" fmla="val 5902"/>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78446" tIns="39222" rIns="78446" bIns="39222" anchor="ctr"/>
          <a:lstStyle/>
          <a:p>
            <a:pPr>
              <a:defRPr/>
            </a:pPr>
            <a:endParaRPr lang="en-US" dirty="0"/>
          </a:p>
        </p:txBody>
      </p:sp>
      <p:sp>
        <p:nvSpPr>
          <p:cNvPr id="21" name="Rectangle 33"/>
          <p:cNvSpPr>
            <a:spLocks noChangeArrowheads="1"/>
          </p:cNvSpPr>
          <p:nvPr userDrawn="1"/>
        </p:nvSpPr>
        <p:spPr bwMode="auto">
          <a:xfrm>
            <a:off x="13811249" y="5841866"/>
            <a:ext cx="12949039" cy="29718000"/>
          </a:xfrm>
          <a:prstGeom prst="roundRect">
            <a:avLst>
              <a:gd name="adj" fmla="val 5902"/>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78446" tIns="39222" rIns="78446" bIns="39222" anchor="ctr"/>
          <a:lstStyle/>
          <a:p>
            <a:pPr>
              <a:defRPr/>
            </a:pPr>
            <a:endParaRPr lang="en-US" dirty="0"/>
          </a:p>
        </p:txBody>
      </p:sp>
      <p:grpSp>
        <p:nvGrpSpPr>
          <p:cNvPr id="23" name="Group 22"/>
          <p:cNvGrpSpPr/>
          <p:nvPr userDrawn="1"/>
        </p:nvGrpSpPr>
        <p:grpSpPr>
          <a:xfrm>
            <a:off x="-12658121" y="-48127"/>
            <a:ext cx="12259293" cy="36624127"/>
            <a:chOff x="-11225189" y="-1"/>
            <a:chExt cx="11018865" cy="32918401"/>
          </a:xfrm>
        </p:grpSpPr>
        <p:sp>
          <p:nvSpPr>
            <p:cNvPr id="24" name="Rectangle 2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30”x40”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2527300" indent="-650875" algn="l" defTabSz="850900">
                <a:tabLst/>
              </a:pPr>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25" name="Straight Connector 24"/>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4"/>
            <a:stretch>
              <a:fillRect/>
            </a:stretch>
          </p:blipFill>
          <p:spPr>
            <a:xfrm>
              <a:off x="-10479105" y="8732868"/>
              <a:ext cx="1597666" cy="1201935"/>
            </a:xfrm>
            <a:prstGeom prst="rect">
              <a:avLst/>
            </a:prstGeom>
          </p:spPr>
        </p:pic>
        <p:pic>
          <p:nvPicPr>
            <p:cNvPr id="30" name="Picture 29"/>
            <p:cNvPicPr>
              <a:picLocks noChangeAspect="1"/>
            </p:cNvPicPr>
            <p:nvPr userDrawn="1"/>
          </p:nvPicPr>
          <p:blipFill>
            <a:blip r:embed="rId5"/>
            <a:stretch>
              <a:fillRect/>
            </a:stretch>
          </p:blipFill>
          <p:spPr>
            <a:xfrm>
              <a:off x="-10732765" y="13076183"/>
              <a:ext cx="9986808" cy="1053596"/>
            </a:xfrm>
            <a:prstGeom prst="rect">
              <a:avLst/>
            </a:prstGeom>
          </p:spPr>
        </p:pic>
        <p:grpSp>
          <p:nvGrpSpPr>
            <p:cNvPr id="32" name="Group 31"/>
            <p:cNvGrpSpPr/>
            <p:nvPr userDrawn="1"/>
          </p:nvGrpSpPr>
          <p:grpSpPr>
            <a:xfrm>
              <a:off x="-9744993" y="19604585"/>
              <a:ext cx="7531182" cy="2120441"/>
              <a:chOff x="-4470427" y="9208123"/>
              <a:chExt cx="3470785" cy="974221"/>
            </a:xfrm>
          </p:grpSpPr>
          <p:grpSp>
            <p:nvGrpSpPr>
              <p:cNvPr id="46" name="Group 45"/>
              <p:cNvGrpSpPr/>
              <p:nvPr userDrawn="1"/>
            </p:nvGrpSpPr>
            <p:grpSpPr>
              <a:xfrm>
                <a:off x="-2783495" y="9252356"/>
                <a:ext cx="624431" cy="898923"/>
                <a:chOff x="-3958697" y="8525819"/>
                <a:chExt cx="779338" cy="1288150"/>
              </a:xfrm>
            </p:grpSpPr>
            <p:pic>
              <p:nvPicPr>
                <p:cNvPr id="52" name="Picture 51"/>
                <p:cNvPicPr>
                  <a:picLocks noChangeAspect="1"/>
                </p:cNvPicPr>
                <p:nvPr userDrawn="1"/>
              </p:nvPicPr>
              <p:blipFill>
                <a:blip r:embed="rId6"/>
                <a:stretch>
                  <a:fillRect/>
                </a:stretch>
              </p:blipFill>
              <p:spPr>
                <a:xfrm>
                  <a:off x="-3948160" y="8525819"/>
                  <a:ext cx="768801" cy="1090857"/>
                </a:xfrm>
                <a:prstGeom prst="rect">
                  <a:avLst/>
                </a:prstGeom>
              </p:spPr>
            </p:pic>
            <p:sp>
              <p:nvSpPr>
                <p:cNvPr id="53" name="TextBox 52"/>
                <p:cNvSpPr txBox="1"/>
                <p:nvPr userDrawn="1"/>
              </p:nvSpPr>
              <p:spPr>
                <a:xfrm>
                  <a:off x="-3958697" y="9522560"/>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smtClean="0">
                      <a:solidFill>
                        <a:schemeClr val="tx1"/>
                      </a:solidFill>
                    </a:rPr>
                    <a:t>ORIGINAL</a:t>
                  </a:r>
                  <a:endParaRPr lang="en-US" sz="2000" b="1" dirty="0">
                    <a:solidFill>
                      <a:schemeClr val="tx1"/>
                    </a:solidFill>
                  </a:endParaRPr>
                </a:p>
              </p:txBody>
            </p:sp>
          </p:grpSp>
          <p:grpSp>
            <p:nvGrpSpPr>
              <p:cNvPr id="47" name="Group 46"/>
              <p:cNvGrpSpPr/>
              <p:nvPr userDrawn="1"/>
            </p:nvGrpSpPr>
            <p:grpSpPr>
              <a:xfrm>
                <a:off x="-2033159" y="9252361"/>
                <a:ext cx="1033517" cy="898915"/>
                <a:chOff x="-2921738" y="8714808"/>
                <a:chExt cx="1420279" cy="1235304"/>
              </a:xfrm>
            </p:grpSpPr>
            <p:pic>
              <p:nvPicPr>
                <p:cNvPr id="50" name="Picture 49"/>
                <p:cNvPicPr>
                  <a:picLocks noChangeAspect="1"/>
                </p:cNvPicPr>
                <p:nvPr userDrawn="1"/>
              </p:nvPicPr>
              <p:blipFill>
                <a:blip r:embed="rId6"/>
                <a:stretch>
                  <a:fillRect/>
                </a:stretch>
              </p:blipFill>
              <p:spPr>
                <a:xfrm>
                  <a:off x="-2921738" y="8714808"/>
                  <a:ext cx="1420279" cy="1029694"/>
                </a:xfrm>
                <a:prstGeom prst="rect">
                  <a:avLst/>
                </a:prstGeom>
              </p:spPr>
            </p:pic>
            <p:sp>
              <p:nvSpPr>
                <p:cNvPr id="51" name="TextBox 50"/>
                <p:cNvSpPr txBox="1"/>
                <p:nvPr userDrawn="1"/>
              </p:nvSpPr>
              <p:spPr>
                <a:xfrm>
                  <a:off x="-2918991" y="9670656"/>
                  <a:ext cx="1417532" cy="279456"/>
                </a:xfrm>
                <a:prstGeom prst="rect">
                  <a:avLst/>
                </a:prstGeom>
                <a:solidFill>
                  <a:srgbClr val="FF0000"/>
                </a:solidFill>
              </p:spPr>
              <p:txBody>
                <a:bodyPr wrap="square" lIns="457200" tIns="91440" rIns="457200" bIns="91440" rtlCol="0">
                  <a:spAutoFit/>
                </a:bodyPr>
                <a:lstStyle/>
                <a:p>
                  <a:pPr algn="ctr"/>
                  <a:r>
                    <a:rPr lang="en-US" sz="2000" b="1" dirty="0" smtClean="0">
                      <a:solidFill>
                        <a:schemeClr val="bg1"/>
                      </a:solidFill>
                    </a:rPr>
                    <a:t>DISTORTED</a:t>
                  </a:r>
                  <a:endParaRPr lang="en-US" sz="9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9208123"/>
                <a:ext cx="1098742" cy="847761"/>
              </a:xfrm>
              <a:prstGeom prst="rect">
                <a:avLst/>
              </a:prstGeom>
            </p:spPr>
          </p:pic>
          <p:sp>
            <p:nvSpPr>
              <p:cNvPr id="49" name="TextBox 48"/>
              <p:cNvSpPr txBox="1"/>
              <p:nvPr userDrawn="1"/>
            </p:nvSpPr>
            <p:spPr>
              <a:xfrm>
                <a:off x="-4440600" y="9857111"/>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7" name="Group 36"/>
            <p:cNvGrpSpPr/>
            <p:nvPr userDrawn="1"/>
          </p:nvGrpSpPr>
          <p:grpSpPr>
            <a:xfrm>
              <a:off x="-10409330" y="23738192"/>
              <a:ext cx="9344084" cy="2453251"/>
              <a:chOff x="-4759852" y="10890293"/>
              <a:chExt cx="4306270" cy="1127128"/>
            </a:xfrm>
          </p:grpSpPr>
          <p:graphicFrame>
            <p:nvGraphicFramePr>
              <p:cNvPr id="38" name="Object 37"/>
              <p:cNvGraphicFramePr>
                <a:graphicFrameLocks noChangeAspect="1"/>
              </p:cNvGraphicFramePr>
              <p:nvPr userDrawn="1">
                <p:extLst>
                  <p:ext uri="{D42A27DB-BD31-4B8C-83A1-F6EECF244321}">
                    <p14:modId xmlns:p14="http://schemas.microsoft.com/office/powerpoint/2010/main" val="3213247783"/>
                  </p:ext>
                </p:extLst>
              </p:nvPr>
            </p:nvGraphicFramePr>
            <p:xfrm>
              <a:off x="-4533347" y="10890299"/>
              <a:ext cx="1828800" cy="1117600"/>
            </p:xfrm>
            <a:graphic>
              <a:graphicData uri="http://schemas.openxmlformats.org/presentationml/2006/ole">
                <mc:AlternateContent xmlns:mc="http://schemas.openxmlformats.org/markup-compatibility/2006">
                  <mc:Choice xmlns:v="urn:schemas-microsoft-com:vml" Requires="v">
                    <p:oleObj spid="_x0000_s135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0890299"/>
                            <a:ext cx="1828800" cy="1117600"/>
                          </a:xfrm>
                          <a:prstGeom prst="rect">
                            <a:avLst/>
                          </a:prstGeom>
                        </p:spPr>
                      </p:pic>
                    </p:oleObj>
                  </mc:Fallback>
                </mc:AlternateContent>
              </a:graphicData>
            </a:graphic>
          </p:graphicFrame>
          <p:graphicFrame>
            <p:nvGraphicFramePr>
              <p:cNvPr id="39" name="Object 38"/>
              <p:cNvGraphicFramePr>
                <a:graphicFrameLocks noChangeAspect="1"/>
              </p:cNvGraphicFramePr>
              <p:nvPr userDrawn="1">
                <p:extLst>
                  <p:ext uri="{D42A27DB-BD31-4B8C-83A1-F6EECF244321}">
                    <p14:modId xmlns:p14="http://schemas.microsoft.com/office/powerpoint/2010/main" val="3514347268"/>
                  </p:ext>
                </p:extLst>
              </p:nvPr>
            </p:nvGraphicFramePr>
            <p:xfrm>
              <a:off x="-2456641" y="10893992"/>
              <a:ext cx="1828800" cy="1117600"/>
            </p:xfrm>
            <a:graphic>
              <a:graphicData uri="http://schemas.openxmlformats.org/presentationml/2006/ole">
                <mc:AlternateContent xmlns:mc="http://schemas.openxmlformats.org/markup-compatibility/2006">
                  <mc:Choice xmlns:v="urn:schemas-microsoft-com:vml" Requires="v">
                    <p:oleObj spid="_x0000_s135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0893992"/>
                            <a:ext cx="1828800" cy="1117600"/>
                          </a:xfrm>
                          <a:prstGeom prst="rect">
                            <a:avLst/>
                          </a:prstGeom>
                        </p:spPr>
                      </p:pic>
                    </p:oleObj>
                  </mc:Fallback>
                </mc:AlternateContent>
              </a:graphicData>
            </a:graphic>
          </p:graphicFrame>
          <p:sp>
            <p:nvSpPr>
              <p:cNvPr id="41" name="TextBox 40"/>
              <p:cNvSpPr txBox="1"/>
              <p:nvPr userDrawn="1"/>
            </p:nvSpPr>
            <p:spPr>
              <a:xfrm rot="16200000">
                <a:off x="-5235785" y="11366226"/>
                <a:ext cx="1117601" cy="165735"/>
              </a:xfrm>
              <a:prstGeom prst="rect">
                <a:avLst/>
              </a:prstGeom>
              <a:noFill/>
            </p:spPr>
            <p:txBody>
              <a:bodyPr wrap="square" lIns="91440" tIns="91440" rIns="91440" bIns="0" rtlCol="0">
                <a:spAutoFit/>
              </a:bodyPr>
              <a:lstStyle/>
              <a:p>
                <a:pPr algn="ctr"/>
                <a:r>
                  <a:rPr lang="en-US" sz="2000" dirty="0" smtClean="0">
                    <a:solidFill>
                      <a:srgbClr val="92D050"/>
                    </a:solidFill>
                  </a:rPr>
                  <a:t>Good</a:t>
                </a:r>
                <a:r>
                  <a:rPr lang="en-US" sz="2000" baseline="0" dirty="0" smtClean="0">
                    <a:solidFill>
                      <a:srgbClr val="92D050"/>
                    </a:solidFill>
                  </a:rPr>
                  <a:t> </a:t>
                </a:r>
                <a:r>
                  <a:rPr lang="en-US" sz="2000" baseline="0" dirty="0" smtClean="0">
                    <a:solidFill>
                      <a:schemeClr val="bg1"/>
                    </a:solidFill>
                  </a:rPr>
                  <a:t>printing quality</a:t>
                </a:r>
                <a:endParaRPr lang="en-US" sz="2000" dirty="0">
                  <a:solidFill>
                    <a:schemeClr val="bg1"/>
                  </a:solidFill>
                </a:endParaRPr>
              </a:p>
            </p:txBody>
          </p:sp>
          <p:sp>
            <p:nvSpPr>
              <p:cNvPr id="45" name="TextBox 44"/>
              <p:cNvSpPr txBox="1"/>
              <p:nvPr userDrawn="1"/>
            </p:nvSpPr>
            <p:spPr>
              <a:xfrm rot="16200000">
                <a:off x="-1095250" y="11375753"/>
                <a:ext cx="1117601" cy="165735"/>
              </a:xfrm>
              <a:prstGeom prst="rect">
                <a:avLst/>
              </a:prstGeom>
              <a:noFill/>
            </p:spPr>
            <p:txBody>
              <a:bodyPr wrap="square" lIns="91440" tIns="91440" rIns="91440" bIns="0" rtlCol="0">
                <a:spAutoFit/>
              </a:bodyPr>
              <a:lstStyle/>
              <a:p>
                <a:pPr algn="ctr"/>
                <a:r>
                  <a:rPr lang="en-US" sz="2000" dirty="0" smtClean="0">
                    <a:solidFill>
                      <a:srgbClr val="FF0000"/>
                    </a:solidFill>
                  </a:rPr>
                  <a:t>Bad </a:t>
                </a:r>
                <a:r>
                  <a:rPr lang="en-US" sz="2000" dirty="0" smtClean="0">
                    <a:solidFill>
                      <a:schemeClr val="bg1"/>
                    </a:solidFill>
                  </a:rPr>
                  <a:t>printing quality</a:t>
                </a:r>
                <a:endParaRPr lang="en-US" sz="2000" dirty="0">
                  <a:solidFill>
                    <a:schemeClr val="bg1"/>
                  </a:solidFill>
                </a:endParaRPr>
              </a:p>
            </p:txBody>
          </p:sp>
        </p:grpSp>
      </p:grpSp>
      <p:grpSp>
        <p:nvGrpSpPr>
          <p:cNvPr id="54" name="Group 53"/>
          <p:cNvGrpSpPr/>
          <p:nvPr userDrawn="1"/>
        </p:nvGrpSpPr>
        <p:grpSpPr>
          <a:xfrm>
            <a:off x="27804389" y="0"/>
            <a:ext cx="12284832" cy="36618007"/>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429000"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b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2000250"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737471570"/>
                </p:ext>
              </p:extLst>
            </p:nvPr>
          </p:nvGraphicFramePr>
          <p:xfrm>
            <a:off x="46871237" y="3286607"/>
            <a:ext cx="5586150" cy="2063772"/>
          </p:xfrm>
          <a:graphic>
            <a:graphicData uri="http://schemas.openxmlformats.org/presentationml/2006/ole">
              <mc:AlternateContent xmlns:mc="http://schemas.openxmlformats.org/markup-compatibility/2006">
                <mc:Choice xmlns:v="urn:schemas-microsoft-com:vml" Requires="v">
                  <p:oleObj spid="_x0000_s135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871237" y="3286607"/>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487207" y="7579895"/>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662991869"/>
                </p:ext>
              </p:extLst>
            </p:nvPr>
          </p:nvGraphicFramePr>
          <p:xfrm>
            <a:off x="44629619" y="11328671"/>
            <a:ext cx="1482266" cy="992162"/>
          </p:xfrm>
          <a:graphic>
            <a:graphicData uri="http://schemas.openxmlformats.org/presentationml/2006/ole">
              <mc:AlternateContent xmlns:mc="http://schemas.openxmlformats.org/markup-compatibility/2006">
                <mc:Choice xmlns:v="urn:schemas-microsoft-com:vml" Requires="v">
                  <p:oleObj spid="_x0000_s135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1328671"/>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9" r:id="rId1"/>
  </p:sldLayoutIdLst>
  <p:timing>
    <p:tnLst>
      <p:par>
        <p:cTn xmlns:p14="http://schemas.microsoft.com/office/powerpoint/2010/main" id="1" dur="indefinite" restart="never" nodeType="tmRoot"/>
      </p:par>
    </p:tnLst>
  </p:timing>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27432000" cy="5334000"/>
          </a:xfrm>
          <a:prstGeom prst="rect">
            <a:avLst/>
          </a:prstGeom>
          <a:solidFill>
            <a:schemeClr val="accent5">
              <a:lumMod val="75000"/>
            </a:schemeClr>
          </a:solidFill>
          <a:ln w="9525">
            <a:solidFill>
              <a:schemeClr val="tx1"/>
            </a:solidFill>
            <a:miter lim="800000"/>
            <a:headEnd/>
            <a:tailEnd/>
          </a:ln>
          <a:effectLst/>
        </p:spPr>
        <p:txBody>
          <a:bodyPr wrap="none" lIns="78446" tIns="39222" rIns="78446" bIns="39222" anchor="ctr"/>
          <a:lstStyle/>
          <a:p>
            <a:pPr>
              <a:defRPr/>
            </a:pPr>
            <a:endParaRPr lang="en-US" dirty="0"/>
          </a:p>
        </p:txBody>
      </p:sp>
      <p:sp>
        <p:nvSpPr>
          <p:cNvPr id="8" name="Rectangle 33"/>
          <p:cNvSpPr>
            <a:spLocks noChangeArrowheads="1"/>
          </p:cNvSpPr>
          <p:nvPr/>
        </p:nvSpPr>
        <p:spPr bwMode="auto">
          <a:xfrm>
            <a:off x="571501" y="5842001"/>
            <a:ext cx="26286023" cy="29718000"/>
          </a:xfrm>
          <a:prstGeom prst="rect">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78446" tIns="39222" rIns="78446" bIns="39222" anchor="ctr"/>
          <a:lstStyle/>
          <a:p>
            <a:pPr>
              <a:defRPr/>
            </a:pPr>
            <a:endParaRPr lang="en-US" dirty="0"/>
          </a:p>
        </p:txBody>
      </p:sp>
      <p:sp>
        <p:nvSpPr>
          <p:cNvPr id="9" name="Rectangle 9"/>
          <p:cNvSpPr>
            <a:spLocks noChangeArrowheads="1"/>
          </p:cNvSpPr>
          <p:nvPr/>
        </p:nvSpPr>
        <p:spPr bwMode="auto">
          <a:xfrm>
            <a:off x="0" y="5339294"/>
            <a:ext cx="27432000" cy="169333"/>
          </a:xfrm>
          <a:prstGeom prst="rect">
            <a:avLst/>
          </a:prstGeom>
          <a:solidFill>
            <a:schemeClr val="accent5">
              <a:lumMod val="50000"/>
            </a:schemeClr>
          </a:solidFill>
          <a:ln w="152400">
            <a:noFill/>
            <a:miter lim="800000"/>
            <a:headEnd/>
            <a:tailEnd/>
          </a:ln>
          <a:effectLst/>
        </p:spPr>
        <p:txBody>
          <a:bodyPr wrap="none" lIns="78446" tIns="39222" rIns="78446" bIns="39222" anchor="ctr"/>
          <a:lstStyle/>
          <a:p>
            <a:pPr>
              <a:defRPr/>
            </a:pPr>
            <a:endParaRPr lang="en-US" dirty="0"/>
          </a:p>
        </p:txBody>
      </p:sp>
      <p:sp>
        <p:nvSpPr>
          <p:cNvPr id="10" name="Text Box 14"/>
          <p:cNvSpPr txBox="1">
            <a:spLocks noChangeArrowheads="1"/>
          </p:cNvSpPr>
          <p:nvPr/>
        </p:nvSpPr>
        <p:spPr bwMode="auto">
          <a:xfrm>
            <a:off x="1129100" y="35883932"/>
            <a:ext cx="2366237" cy="279256"/>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400" b="1" dirty="0" smtClean="0">
                <a:solidFill>
                  <a:schemeClr val="bg1">
                    <a:lumMod val="75000"/>
                  </a:schemeClr>
                </a:solidFill>
                <a:latin typeface="Arial" charset="0"/>
              </a:rPr>
              <a:t>RESEARCH POSTER PRESENTATION </a:t>
            </a:r>
            <a:r>
              <a:rPr lang="en-US" sz="400" b="1" dirty="0">
                <a:solidFill>
                  <a:schemeClr val="bg1">
                    <a:lumMod val="75000"/>
                  </a:schemeClr>
                </a:solidFill>
                <a:latin typeface="Arial" charset="0"/>
              </a:rPr>
              <a:t>DESIGN © </a:t>
            </a:r>
            <a:r>
              <a:rPr lang="en-US" sz="400" b="1" dirty="0" smtClean="0">
                <a:solidFill>
                  <a:schemeClr val="bg1">
                    <a:lumMod val="75000"/>
                  </a:schemeClr>
                </a:solidFill>
                <a:latin typeface="Arial" charset="0"/>
              </a:rPr>
              <a:t>2012</a:t>
            </a:r>
            <a:endParaRPr lang="en-US" sz="400" b="1" dirty="0">
              <a:solidFill>
                <a:schemeClr val="bg1">
                  <a:lumMod val="75000"/>
                </a:schemeClr>
              </a:solidFill>
              <a:latin typeface="Arial" charset="0"/>
            </a:endParaRP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nvGrpSpPr>
          <p:cNvPr id="25" name="Group 24"/>
          <p:cNvGrpSpPr/>
          <p:nvPr userDrawn="1"/>
        </p:nvGrpSpPr>
        <p:grpSpPr>
          <a:xfrm>
            <a:off x="-12658121" y="-48127"/>
            <a:ext cx="12259293" cy="36624127"/>
            <a:chOff x="-11225189" y="-1"/>
            <a:chExt cx="11018865" cy="32918401"/>
          </a:xfrm>
        </p:grpSpPr>
        <p:sp>
          <p:nvSpPr>
            <p:cNvPr id="26" name="Rectangle 25"/>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30”x40”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2527300" indent="-650875" algn="l" defTabSz="850900">
                <a:tabLst/>
              </a:pPr>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6" name="Straight Connector 35"/>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4"/>
            <a:stretch>
              <a:fillRect/>
            </a:stretch>
          </p:blipFill>
          <p:spPr>
            <a:xfrm>
              <a:off x="-10479105" y="8732868"/>
              <a:ext cx="1597666" cy="1201935"/>
            </a:xfrm>
            <a:prstGeom prst="rect">
              <a:avLst/>
            </a:prstGeom>
          </p:spPr>
        </p:pic>
        <p:pic>
          <p:nvPicPr>
            <p:cNvPr id="38" name="Picture 37"/>
            <p:cNvPicPr>
              <a:picLocks noChangeAspect="1"/>
            </p:cNvPicPr>
            <p:nvPr userDrawn="1"/>
          </p:nvPicPr>
          <p:blipFill>
            <a:blip r:embed="rId5"/>
            <a:stretch>
              <a:fillRect/>
            </a:stretch>
          </p:blipFill>
          <p:spPr>
            <a:xfrm>
              <a:off x="-10732765" y="13076183"/>
              <a:ext cx="9986808" cy="1053596"/>
            </a:xfrm>
            <a:prstGeom prst="rect">
              <a:avLst/>
            </a:prstGeom>
          </p:spPr>
        </p:pic>
        <p:grpSp>
          <p:nvGrpSpPr>
            <p:cNvPr id="39" name="Group 38"/>
            <p:cNvGrpSpPr/>
            <p:nvPr userDrawn="1"/>
          </p:nvGrpSpPr>
          <p:grpSpPr>
            <a:xfrm>
              <a:off x="-9744993" y="19604585"/>
              <a:ext cx="7531182" cy="2120441"/>
              <a:chOff x="-4470427" y="9208123"/>
              <a:chExt cx="3470785" cy="974221"/>
            </a:xfrm>
          </p:grpSpPr>
          <p:grpSp>
            <p:nvGrpSpPr>
              <p:cNvPr id="46" name="Group 45"/>
              <p:cNvGrpSpPr/>
              <p:nvPr userDrawn="1"/>
            </p:nvGrpSpPr>
            <p:grpSpPr>
              <a:xfrm>
                <a:off x="-2783495" y="9252356"/>
                <a:ext cx="624431" cy="898923"/>
                <a:chOff x="-3958697" y="8525819"/>
                <a:chExt cx="779338" cy="1288150"/>
              </a:xfrm>
            </p:grpSpPr>
            <p:pic>
              <p:nvPicPr>
                <p:cNvPr id="53" name="Picture 52"/>
                <p:cNvPicPr>
                  <a:picLocks noChangeAspect="1"/>
                </p:cNvPicPr>
                <p:nvPr userDrawn="1"/>
              </p:nvPicPr>
              <p:blipFill>
                <a:blip r:embed="rId6"/>
                <a:stretch>
                  <a:fillRect/>
                </a:stretch>
              </p:blipFill>
              <p:spPr>
                <a:xfrm>
                  <a:off x="-3948160" y="8525819"/>
                  <a:ext cx="768801" cy="1090857"/>
                </a:xfrm>
                <a:prstGeom prst="rect">
                  <a:avLst/>
                </a:prstGeom>
              </p:spPr>
            </p:pic>
            <p:sp>
              <p:nvSpPr>
                <p:cNvPr id="54" name="TextBox 53"/>
                <p:cNvSpPr txBox="1"/>
                <p:nvPr userDrawn="1"/>
              </p:nvSpPr>
              <p:spPr>
                <a:xfrm>
                  <a:off x="-3958697" y="9522560"/>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smtClean="0">
                      <a:solidFill>
                        <a:schemeClr val="tx1"/>
                      </a:solidFill>
                    </a:rPr>
                    <a:t>ORIGINAL</a:t>
                  </a:r>
                  <a:endParaRPr lang="en-US" sz="2000" b="1" dirty="0">
                    <a:solidFill>
                      <a:schemeClr val="tx1"/>
                    </a:solidFill>
                  </a:endParaRPr>
                </a:p>
              </p:txBody>
            </p:sp>
          </p:grpSp>
          <p:grpSp>
            <p:nvGrpSpPr>
              <p:cNvPr id="47" name="Group 46"/>
              <p:cNvGrpSpPr/>
              <p:nvPr userDrawn="1"/>
            </p:nvGrpSpPr>
            <p:grpSpPr>
              <a:xfrm>
                <a:off x="-2033159" y="9252361"/>
                <a:ext cx="1033517" cy="898915"/>
                <a:chOff x="-2921738" y="8714808"/>
                <a:chExt cx="1420279" cy="1235304"/>
              </a:xfrm>
            </p:grpSpPr>
            <p:pic>
              <p:nvPicPr>
                <p:cNvPr id="51" name="Picture 50"/>
                <p:cNvPicPr>
                  <a:picLocks noChangeAspect="1"/>
                </p:cNvPicPr>
                <p:nvPr userDrawn="1"/>
              </p:nvPicPr>
              <p:blipFill>
                <a:blip r:embed="rId6"/>
                <a:stretch>
                  <a:fillRect/>
                </a:stretch>
              </p:blipFill>
              <p:spPr>
                <a:xfrm>
                  <a:off x="-2921738" y="8714808"/>
                  <a:ext cx="1420279" cy="1029694"/>
                </a:xfrm>
                <a:prstGeom prst="rect">
                  <a:avLst/>
                </a:prstGeom>
              </p:spPr>
            </p:pic>
            <p:sp>
              <p:nvSpPr>
                <p:cNvPr id="52" name="TextBox 51"/>
                <p:cNvSpPr txBox="1"/>
                <p:nvPr userDrawn="1"/>
              </p:nvSpPr>
              <p:spPr>
                <a:xfrm>
                  <a:off x="-2918991" y="9670656"/>
                  <a:ext cx="1417532" cy="279456"/>
                </a:xfrm>
                <a:prstGeom prst="rect">
                  <a:avLst/>
                </a:prstGeom>
                <a:solidFill>
                  <a:srgbClr val="FF0000"/>
                </a:solidFill>
              </p:spPr>
              <p:txBody>
                <a:bodyPr wrap="square" lIns="457200" tIns="91440" rIns="457200" bIns="91440" rtlCol="0">
                  <a:spAutoFit/>
                </a:bodyPr>
                <a:lstStyle/>
                <a:p>
                  <a:pPr algn="ctr"/>
                  <a:r>
                    <a:rPr lang="en-US" sz="2000" b="1" dirty="0" smtClean="0">
                      <a:solidFill>
                        <a:schemeClr val="bg1"/>
                      </a:solidFill>
                    </a:rPr>
                    <a:t>DISTORTED</a:t>
                  </a:r>
                  <a:endParaRPr lang="en-US" sz="900" b="1" dirty="0">
                    <a:solidFill>
                      <a:schemeClr val="bg1"/>
                    </a:solidFill>
                  </a:endParaRPr>
                </a:p>
              </p:txBody>
            </p:sp>
          </p:grpSp>
          <p:pic>
            <p:nvPicPr>
              <p:cNvPr id="49" name="Picture 48"/>
              <p:cNvPicPr>
                <a:picLocks noChangeAspect="1"/>
              </p:cNvPicPr>
              <p:nvPr userDrawn="1"/>
            </p:nvPicPr>
            <p:blipFill>
              <a:blip r:embed="rId7"/>
              <a:stretch>
                <a:fillRect/>
              </a:stretch>
            </p:blipFill>
            <p:spPr>
              <a:xfrm>
                <a:off x="-4470427" y="9208123"/>
                <a:ext cx="1098742" cy="847761"/>
              </a:xfrm>
              <a:prstGeom prst="rect">
                <a:avLst/>
              </a:prstGeom>
            </p:spPr>
          </p:pic>
          <p:sp>
            <p:nvSpPr>
              <p:cNvPr id="50" name="TextBox 49"/>
              <p:cNvSpPr txBox="1"/>
              <p:nvPr userDrawn="1"/>
            </p:nvSpPr>
            <p:spPr>
              <a:xfrm>
                <a:off x="-4440600" y="9857111"/>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40" name="Group 39"/>
            <p:cNvGrpSpPr/>
            <p:nvPr userDrawn="1"/>
          </p:nvGrpSpPr>
          <p:grpSpPr>
            <a:xfrm>
              <a:off x="-10409330" y="23738192"/>
              <a:ext cx="9344084" cy="2453251"/>
              <a:chOff x="-4759852" y="10890293"/>
              <a:chExt cx="4306270"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3944284615"/>
                  </p:ext>
                </p:extLst>
              </p:nvPr>
            </p:nvGraphicFramePr>
            <p:xfrm>
              <a:off x="-4533347" y="10890299"/>
              <a:ext cx="1828800" cy="1117600"/>
            </p:xfrm>
            <a:graphic>
              <a:graphicData uri="http://schemas.openxmlformats.org/presentationml/2006/ole">
                <mc:AlternateContent xmlns:mc="http://schemas.openxmlformats.org/markup-compatibility/2006">
                  <mc:Choice xmlns:v="urn:schemas-microsoft-com:vml" Requires="v">
                    <p:oleObj spid="_x0000_s2380"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0890299"/>
                            <a:ext cx="1828800" cy="1117600"/>
                          </a:xfrm>
                          <a:prstGeom prst="rect">
                            <a:avLst/>
                          </a:prstGeom>
                        </p:spPr>
                      </p:pic>
                    </p:oleObj>
                  </mc:Fallback>
                </mc:AlternateContent>
              </a:graphicData>
            </a:graphic>
          </p:graphicFrame>
          <p:graphicFrame>
            <p:nvGraphicFramePr>
              <p:cNvPr id="42" name="Object 41"/>
              <p:cNvGraphicFramePr>
                <a:graphicFrameLocks noChangeAspect="1"/>
              </p:cNvGraphicFramePr>
              <p:nvPr userDrawn="1">
                <p:extLst>
                  <p:ext uri="{D42A27DB-BD31-4B8C-83A1-F6EECF244321}">
                    <p14:modId xmlns:p14="http://schemas.microsoft.com/office/powerpoint/2010/main" val="1959636283"/>
                  </p:ext>
                </p:extLst>
              </p:nvPr>
            </p:nvGraphicFramePr>
            <p:xfrm>
              <a:off x="-2456641" y="10893992"/>
              <a:ext cx="1828800" cy="1117600"/>
            </p:xfrm>
            <a:graphic>
              <a:graphicData uri="http://schemas.openxmlformats.org/presentationml/2006/ole">
                <mc:AlternateContent xmlns:mc="http://schemas.openxmlformats.org/markup-compatibility/2006">
                  <mc:Choice xmlns:v="urn:schemas-microsoft-com:vml" Requires="v">
                    <p:oleObj spid="_x0000_s2381"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0893992"/>
                            <a:ext cx="1828800" cy="1117600"/>
                          </a:xfrm>
                          <a:prstGeom prst="rect">
                            <a:avLst/>
                          </a:prstGeom>
                        </p:spPr>
                      </p:pic>
                    </p:oleObj>
                  </mc:Fallback>
                </mc:AlternateContent>
              </a:graphicData>
            </a:graphic>
          </p:graphicFrame>
          <p:sp>
            <p:nvSpPr>
              <p:cNvPr id="43" name="TextBox 42"/>
              <p:cNvSpPr txBox="1"/>
              <p:nvPr userDrawn="1"/>
            </p:nvSpPr>
            <p:spPr>
              <a:xfrm rot="16200000">
                <a:off x="-5235785" y="11366226"/>
                <a:ext cx="1117601" cy="165735"/>
              </a:xfrm>
              <a:prstGeom prst="rect">
                <a:avLst/>
              </a:prstGeom>
              <a:noFill/>
            </p:spPr>
            <p:txBody>
              <a:bodyPr wrap="square" lIns="91440" tIns="91440" rIns="91440" bIns="0" rtlCol="0">
                <a:spAutoFit/>
              </a:bodyPr>
              <a:lstStyle/>
              <a:p>
                <a:pPr algn="ctr"/>
                <a:r>
                  <a:rPr lang="en-US" sz="2000" dirty="0" smtClean="0">
                    <a:solidFill>
                      <a:srgbClr val="92D050"/>
                    </a:solidFill>
                  </a:rPr>
                  <a:t>Good</a:t>
                </a:r>
                <a:r>
                  <a:rPr lang="en-US" sz="2000" baseline="0" dirty="0" smtClean="0">
                    <a:solidFill>
                      <a:srgbClr val="92D050"/>
                    </a:solidFill>
                  </a:rPr>
                  <a:t> </a:t>
                </a:r>
                <a:r>
                  <a:rPr lang="en-US" sz="2000" baseline="0" dirty="0" smtClean="0">
                    <a:solidFill>
                      <a:schemeClr val="bg1"/>
                    </a:solidFill>
                  </a:rPr>
                  <a:t>printing quality</a:t>
                </a:r>
                <a:endParaRPr lang="en-US" sz="2000" dirty="0">
                  <a:solidFill>
                    <a:schemeClr val="bg1"/>
                  </a:solidFill>
                </a:endParaRPr>
              </a:p>
            </p:txBody>
          </p:sp>
          <p:sp>
            <p:nvSpPr>
              <p:cNvPr id="44" name="TextBox 43"/>
              <p:cNvSpPr txBox="1"/>
              <p:nvPr userDrawn="1"/>
            </p:nvSpPr>
            <p:spPr>
              <a:xfrm rot="16200000">
                <a:off x="-1095250" y="11375753"/>
                <a:ext cx="1117601" cy="165735"/>
              </a:xfrm>
              <a:prstGeom prst="rect">
                <a:avLst/>
              </a:prstGeom>
              <a:noFill/>
            </p:spPr>
            <p:txBody>
              <a:bodyPr wrap="square" lIns="91440" tIns="91440" rIns="91440" bIns="0" rtlCol="0">
                <a:spAutoFit/>
              </a:bodyPr>
              <a:lstStyle/>
              <a:p>
                <a:pPr algn="ctr"/>
                <a:r>
                  <a:rPr lang="en-US" sz="2000" dirty="0" smtClean="0">
                    <a:solidFill>
                      <a:srgbClr val="FF0000"/>
                    </a:solidFill>
                  </a:rPr>
                  <a:t>Bad </a:t>
                </a:r>
                <a:r>
                  <a:rPr lang="en-US" sz="2000" dirty="0" smtClean="0">
                    <a:solidFill>
                      <a:schemeClr val="bg1"/>
                    </a:solidFill>
                  </a:rPr>
                  <a:t>printing quality</a:t>
                </a:r>
                <a:endParaRPr lang="en-US" sz="2000" dirty="0">
                  <a:solidFill>
                    <a:schemeClr val="bg1"/>
                  </a:solidFill>
                </a:endParaRPr>
              </a:p>
            </p:txBody>
          </p:sp>
        </p:grpSp>
      </p:grpSp>
      <p:grpSp>
        <p:nvGrpSpPr>
          <p:cNvPr id="55" name="Group 54"/>
          <p:cNvGrpSpPr/>
          <p:nvPr userDrawn="1"/>
        </p:nvGrpSpPr>
        <p:grpSpPr>
          <a:xfrm>
            <a:off x="27804389" y="0"/>
            <a:ext cx="12284832" cy="36618007"/>
            <a:chOff x="44157839" y="-55065"/>
            <a:chExt cx="11062139" cy="32973465"/>
          </a:xfrm>
        </p:grpSpPr>
        <p:sp>
          <p:nvSpPr>
            <p:cNvPr id="56" name="Rectangle 55"/>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429000"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b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2000250"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7" name="Object 56"/>
            <p:cNvGraphicFramePr>
              <a:graphicFrameLocks noChangeAspect="1"/>
            </p:cNvGraphicFramePr>
            <p:nvPr userDrawn="1">
              <p:extLst>
                <p:ext uri="{D42A27DB-BD31-4B8C-83A1-F6EECF244321}">
                  <p14:modId xmlns:p14="http://schemas.microsoft.com/office/powerpoint/2010/main" val="4022661947"/>
                </p:ext>
              </p:extLst>
            </p:nvPr>
          </p:nvGraphicFramePr>
          <p:xfrm>
            <a:off x="46871237" y="3286607"/>
            <a:ext cx="5586150" cy="2063772"/>
          </p:xfrm>
          <a:graphic>
            <a:graphicData uri="http://schemas.openxmlformats.org/presentationml/2006/ole">
              <mc:AlternateContent xmlns:mc="http://schemas.openxmlformats.org/markup-compatibility/2006">
                <mc:Choice xmlns:v="urn:schemas-microsoft-com:vml" Requires="v">
                  <p:oleObj spid="_x0000_s2382"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871237" y="3286607"/>
                          <a:ext cx="5586150" cy="2063772"/>
                        </a:xfrm>
                        <a:prstGeom prst="rect">
                          <a:avLst/>
                        </a:prstGeom>
                      </p:spPr>
                    </p:pic>
                  </p:oleObj>
                </mc:Fallback>
              </mc:AlternateContent>
            </a:graphicData>
          </a:graphic>
        </p:graphicFrame>
        <p:pic>
          <p:nvPicPr>
            <p:cNvPr id="58" name="Picture 57"/>
            <p:cNvPicPr>
              <a:picLocks noChangeAspect="1"/>
            </p:cNvPicPr>
            <p:nvPr userDrawn="1"/>
          </p:nvPicPr>
          <p:blipFill>
            <a:blip r:embed="rId14"/>
            <a:stretch>
              <a:fillRect/>
            </a:stretch>
          </p:blipFill>
          <p:spPr>
            <a:xfrm>
              <a:off x="44487207" y="7579895"/>
              <a:ext cx="2969584" cy="1370577"/>
            </a:xfrm>
            <a:prstGeom prst="rect">
              <a:avLst/>
            </a:prstGeom>
            <a:ln>
              <a:noFill/>
            </a:ln>
          </p:spPr>
        </p:pic>
        <p:graphicFrame>
          <p:nvGraphicFramePr>
            <p:cNvPr id="59" name="Object 58"/>
            <p:cNvGraphicFramePr>
              <a:graphicFrameLocks noChangeAspect="1"/>
            </p:cNvGraphicFramePr>
            <p:nvPr userDrawn="1">
              <p:extLst>
                <p:ext uri="{D42A27DB-BD31-4B8C-83A1-F6EECF244321}">
                  <p14:modId xmlns:p14="http://schemas.microsoft.com/office/powerpoint/2010/main" val="1198015845"/>
                </p:ext>
              </p:extLst>
            </p:nvPr>
          </p:nvGraphicFramePr>
          <p:xfrm>
            <a:off x="44629619" y="11328671"/>
            <a:ext cx="1482266" cy="992162"/>
          </p:xfrm>
          <a:graphic>
            <a:graphicData uri="http://schemas.openxmlformats.org/presentationml/2006/ole">
              <mc:AlternateContent xmlns:mc="http://schemas.openxmlformats.org/markup-compatibility/2006">
                <mc:Choice xmlns:v="urn:schemas-microsoft-com:vml" Requires="v">
                  <p:oleObj spid="_x0000_s2383"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1328671"/>
                          <a:ext cx="1482266" cy="992162"/>
                        </a:xfrm>
                        <a:prstGeom prst="rect">
                          <a:avLst/>
                        </a:prstGeom>
                      </p:spPr>
                    </p:pic>
                  </p:oleObj>
                </mc:Fallback>
              </mc:AlternateContent>
            </a:graphicData>
          </a:graphic>
        </p:graphicFrame>
        <p:grpSp>
          <p:nvGrpSpPr>
            <p:cNvPr id="60" name="Group 59"/>
            <p:cNvGrpSpPr/>
            <p:nvPr userDrawn="1"/>
          </p:nvGrpSpPr>
          <p:grpSpPr>
            <a:xfrm>
              <a:off x="44487207" y="29414560"/>
              <a:ext cx="10354213" cy="1265612"/>
              <a:chOff x="44200453" y="28362386"/>
              <a:chExt cx="9771399" cy="1090622"/>
            </a:xfrm>
          </p:grpSpPr>
          <p:sp>
            <p:nvSpPr>
              <p:cNvPr id="62" name="Rounded Rectangle 61"/>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4" name="TextBox 63"/>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1" name="TextBox 60"/>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4" r:id="rId1"/>
  </p:sldLayoutIdLst>
  <p:timing>
    <p:tnLst>
      <p:par>
        <p:cTn xmlns:p14="http://schemas.microsoft.com/office/powerpoint/2010/main" id="1" dur="indefinite" restart="never" nodeType="tmRoot"/>
      </p:par>
    </p:tnLst>
  </p:timing>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hyperlink" Target="mailto:smccue@whoi.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546205" y="6368632"/>
            <a:ext cx="12956288" cy="3802542"/>
          </a:xfrm>
        </p:spPr>
        <p:txBody>
          <a:bodyPr/>
          <a:lstStyle/>
          <a:p>
            <a:r>
              <a:rPr lang="en-US" dirty="0">
                <a:latin typeface="Calibri" pitchFamily="34" charset="0"/>
              </a:rPr>
              <a:t>Video is an information-dense form of </a:t>
            </a:r>
            <a:r>
              <a:rPr lang="en-US" dirty="0" smtClean="0">
                <a:latin typeface="Calibri" pitchFamily="34" charset="0"/>
              </a:rPr>
              <a:t>data. For </a:t>
            </a:r>
            <a:r>
              <a:rPr lang="en-US" dirty="0">
                <a:latin typeface="Calibri" pitchFamily="34" charset="0"/>
              </a:rPr>
              <a:t>many </a:t>
            </a:r>
            <a:r>
              <a:rPr lang="en-US" dirty="0" smtClean="0">
                <a:latin typeface="Calibri" pitchFamily="34" charset="0"/>
              </a:rPr>
              <a:t>of the researchers who use National Deep Submergence Facility vehicles, </a:t>
            </a:r>
            <a:r>
              <a:rPr lang="en-US" dirty="0">
                <a:latin typeface="Calibri" pitchFamily="34" charset="0"/>
              </a:rPr>
              <a:t>it is the </a:t>
            </a:r>
            <a:r>
              <a:rPr lang="en-US" dirty="0" smtClean="0">
                <a:latin typeface="Calibri" pitchFamily="34" charset="0"/>
              </a:rPr>
              <a:t>preferred </a:t>
            </a:r>
            <a:r>
              <a:rPr lang="en-US" dirty="0">
                <a:latin typeface="Calibri" pitchFamily="34" charset="0"/>
              </a:rPr>
              <a:t>method of recording scientific activity. V</a:t>
            </a:r>
            <a:r>
              <a:rPr lang="en-US" dirty="0" smtClean="0">
                <a:latin typeface="Calibri" pitchFamily="34" charset="0"/>
              </a:rPr>
              <a:t>ideo recordings </a:t>
            </a:r>
            <a:r>
              <a:rPr lang="en-US" dirty="0">
                <a:latin typeface="Calibri" pitchFamily="34" charset="0"/>
              </a:rPr>
              <a:t>are </a:t>
            </a:r>
            <a:r>
              <a:rPr lang="en-US" dirty="0" smtClean="0">
                <a:latin typeface="Calibri" pitchFamily="34" charset="0"/>
              </a:rPr>
              <a:t>arguably the most popular form </a:t>
            </a:r>
            <a:r>
              <a:rPr lang="en-US" dirty="0">
                <a:latin typeface="Calibri" pitchFamily="34" charset="0"/>
              </a:rPr>
              <a:t>of electronic data delivered to operational clients of the deep submersible vehicles </a:t>
            </a:r>
            <a:r>
              <a:rPr lang="en-US" i="1" dirty="0">
                <a:latin typeface="Calibri" pitchFamily="34" charset="0"/>
              </a:rPr>
              <a:t>HOV</a:t>
            </a:r>
            <a:r>
              <a:rPr lang="en-US" dirty="0">
                <a:latin typeface="Calibri" pitchFamily="34" charset="0"/>
              </a:rPr>
              <a:t> </a:t>
            </a:r>
            <a:r>
              <a:rPr lang="en-US" i="1" dirty="0">
                <a:latin typeface="Calibri" pitchFamily="34" charset="0"/>
              </a:rPr>
              <a:t>Alvin</a:t>
            </a:r>
            <a:r>
              <a:rPr lang="en-US" dirty="0">
                <a:latin typeface="Calibri" pitchFamily="34" charset="0"/>
              </a:rPr>
              <a:t> and  </a:t>
            </a:r>
            <a:r>
              <a:rPr lang="en-US" i="1" dirty="0">
                <a:latin typeface="Calibri" pitchFamily="34" charset="0"/>
              </a:rPr>
              <a:t>ROV Jason</a:t>
            </a:r>
            <a:r>
              <a:rPr lang="en-US" i="1" dirty="0" smtClean="0">
                <a:latin typeface="Calibri" pitchFamily="34" charset="0"/>
              </a:rPr>
              <a:t>.</a:t>
            </a:r>
            <a:endParaRPr lang="en-US" dirty="0">
              <a:latin typeface="Calibri" pitchFamily="34" charset="0"/>
            </a:endParaRPr>
          </a:p>
          <a:p>
            <a:r>
              <a:rPr lang="en-US" dirty="0">
                <a:latin typeface="Calibri" pitchFamily="34" charset="0"/>
              </a:rPr>
              <a:t>The melding of imaging and computing technologies has increased </a:t>
            </a:r>
            <a:r>
              <a:rPr lang="en-US" dirty="0" smtClean="0">
                <a:latin typeface="Calibri" pitchFamily="34" charset="0"/>
              </a:rPr>
              <a:t>quality and convenience of recording while </a:t>
            </a:r>
            <a:r>
              <a:rPr lang="en-US" dirty="0">
                <a:latin typeface="Calibri" pitchFamily="34" charset="0"/>
              </a:rPr>
              <a:t>reducing cost. C</a:t>
            </a:r>
            <a:r>
              <a:rPr lang="en-US" dirty="0" smtClean="0">
                <a:latin typeface="Calibri" pitchFamily="34" charset="0"/>
              </a:rPr>
              <a:t>hallenges exist to </a:t>
            </a:r>
            <a:r>
              <a:rPr lang="en-US" dirty="0">
                <a:latin typeface="Calibri" pitchFamily="34" charset="0"/>
              </a:rPr>
              <a:t>balance the demand for high quality imagery against </a:t>
            </a:r>
            <a:r>
              <a:rPr lang="en-US" dirty="0" smtClean="0">
                <a:latin typeface="Calibri" pitchFamily="34" charset="0"/>
              </a:rPr>
              <a:t>resource requirements for </a:t>
            </a:r>
            <a:r>
              <a:rPr lang="en-US" dirty="0">
                <a:latin typeface="Calibri" pitchFamily="34" charset="0"/>
              </a:rPr>
              <a:t>the capture,  transfer, and long-term storage of this voluminous form of data. A</a:t>
            </a:r>
            <a:r>
              <a:rPr lang="en-US" dirty="0" smtClean="0">
                <a:latin typeface="Calibri" pitchFamily="34" charset="0"/>
              </a:rPr>
              <a:t> </a:t>
            </a:r>
            <a:r>
              <a:rPr lang="en-US" dirty="0">
                <a:latin typeface="Calibri" pitchFamily="34" charset="0"/>
              </a:rPr>
              <a:t>custom-designed recorder </a:t>
            </a:r>
            <a:r>
              <a:rPr lang="en-US" dirty="0" smtClean="0">
                <a:latin typeface="Calibri" pitchFamily="34" charset="0"/>
              </a:rPr>
              <a:t>has </a:t>
            </a:r>
            <a:r>
              <a:rPr lang="en-US" dirty="0">
                <a:latin typeface="Calibri" pitchFamily="34" charset="0"/>
              </a:rPr>
              <a:t>met these challenges for use in </a:t>
            </a:r>
            <a:r>
              <a:rPr lang="en-US" i="1" dirty="0">
                <a:latin typeface="Calibri" pitchFamily="34" charset="0"/>
              </a:rPr>
              <a:t>ROV Jason</a:t>
            </a:r>
            <a:r>
              <a:rPr lang="en-US" dirty="0">
                <a:latin typeface="Calibri" pitchFamily="34" charset="0"/>
              </a:rPr>
              <a:t> operations. </a:t>
            </a:r>
            <a:r>
              <a:rPr lang="en-US" dirty="0" smtClean="0">
                <a:latin typeface="Calibri" pitchFamily="34" charset="0"/>
              </a:rPr>
              <a:t>This system </a:t>
            </a:r>
            <a:r>
              <a:rPr lang="en-US" dirty="0">
                <a:latin typeface="Calibri" pitchFamily="34" charset="0"/>
              </a:rPr>
              <a:t>can be adapted to use in a variety of applications.</a:t>
            </a:r>
          </a:p>
          <a:p>
            <a:endParaRPr lang="en-US" dirty="0"/>
          </a:p>
        </p:txBody>
      </p:sp>
      <p:sp>
        <p:nvSpPr>
          <p:cNvPr id="18" name="Text Placeholder 17"/>
          <p:cNvSpPr>
            <a:spLocks noGrp="1"/>
          </p:cNvSpPr>
          <p:nvPr>
            <p:ph type="body" sz="quarter" idx="11"/>
          </p:nvPr>
        </p:nvSpPr>
        <p:spPr/>
        <p:txBody>
          <a:bodyPr/>
          <a:lstStyle/>
          <a:p>
            <a:r>
              <a:rPr lang="en-US" dirty="0" smtClean="0"/>
              <a:t>Introduction</a:t>
            </a:r>
            <a:endParaRPr lang="en-US" dirty="0"/>
          </a:p>
        </p:txBody>
      </p:sp>
      <p:sp>
        <p:nvSpPr>
          <p:cNvPr id="21" name="Text Placeholder 20"/>
          <p:cNvSpPr>
            <a:spLocks noGrp="1"/>
          </p:cNvSpPr>
          <p:nvPr>
            <p:ph type="body" sz="quarter" idx="20"/>
          </p:nvPr>
        </p:nvSpPr>
        <p:spPr>
          <a:xfrm>
            <a:off x="565119" y="10171174"/>
            <a:ext cx="12949224" cy="697033"/>
          </a:xfrm>
        </p:spPr>
        <p:txBody>
          <a:bodyPr/>
          <a:lstStyle/>
          <a:p>
            <a:r>
              <a:rPr lang="en-US" dirty="0" smtClean="0"/>
              <a:t>Feature Goals</a:t>
            </a:r>
            <a:endParaRPr lang="en-US" dirty="0"/>
          </a:p>
        </p:txBody>
      </p:sp>
      <p:sp>
        <p:nvSpPr>
          <p:cNvPr id="22" name="Text Placeholder 21"/>
          <p:cNvSpPr>
            <a:spLocks noGrp="1"/>
          </p:cNvSpPr>
          <p:nvPr>
            <p:ph type="body" sz="quarter" idx="25"/>
          </p:nvPr>
        </p:nvSpPr>
        <p:spPr/>
        <p:txBody>
          <a:bodyPr/>
          <a:lstStyle/>
          <a:p>
            <a:r>
              <a:rPr lang="en-US" dirty="0" smtClean="0"/>
              <a:t>Results</a:t>
            </a:r>
            <a:endParaRPr lang="en-US" dirty="0"/>
          </a:p>
        </p:txBody>
      </p:sp>
      <p:sp>
        <p:nvSpPr>
          <p:cNvPr id="23" name="Text Placeholder 22"/>
          <p:cNvSpPr>
            <a:spLocks noGrp="1"/>
          </p:cNvSpPr>
          <p:nvPr>
            <p:ph type="body" sz="quarter" idx="26"/>
          </p:nvPr>
        </p:nvSpPr>
        <p:spPr>
          <a:xfrm>
            <a:off x="13807175" y="6368632"/>
            <a:ext cx="12945893" cy="11303657"/>
          </a:xfrm>
        </p:spPr>
        <p:txBody>
          <a:bodyPr/>
          <a:lstStyle/>
          <a:p>
            <a:r>
              <a:rPr lang="en-US" dirty="0">
                <a:latin typeface="Calibri" pitchFamily="34" charset="0"/>
              </a:rPr>
              <a:t>The presented recorder successfully replaced DVD media recorders in 2014. Clients have received higher quality </a:t>
            </a:r>
            <a:r>
              <a:rPr lang="en-US" dirty="0" smtClean="0">
                <a:latin typeface="Calibri" pitchFamily="34" charset="0"/>
              </a:rPr>
              <a:t>recordings (1920x1080 </a:t>
            </a:r>
            <a:r>
              <a:rPr lang="en-US" dirty="0" err="1" smtClean="0">
                <a:latin typeface="Calibri" pitchFamily="34" charset="0"/>
              </a:rPr>
              <a:t>vs</a:t>
            </a:r>
            <a:r>
              <a:rPr lang="en-US" dirty="0" smtClean="0">
                <a:latin typeface="Calibri" pitchFamily="34" charset="0"/>
              </a:rPr>
              <a:t> 640x480) </a:t>
            </a:r>
            <a:r>
              <a:rPr lang="en-US" dirty="0">
                <a:latin typeface="Calibri" pitchFamily="34" charset="0"/>
              </a:rPr>
              <a:t>in </a:t>
            </a:r>
            <a:r>
              <a:rPr lang="en-US" dirty="0" smtClean="0">
                <a:latin typeface="Calibri" pitchFamily="34" charset="0"/>
              </a:rPr>
              <a:t>modern computer file format. </a:t>
            </a:r>
            <a:r>
              <a:rPr lang="en-US" dirty="0">
                <a:latin typeface="Calibri" pitchFamily="34" charset="0"/>
              </a:rPr>
              <a:t>Automated metadata collection has </a:t>
            </a:r>
            <a:r>
              <a:rPr lang="en-US" dirty="0" smtClean="0">
                <a:latin typeface="Calibri" pitchFamily="34" charset="0"/>
              </a:rPr>
              <a:t>eliminated </a:t>
            </a:r>
            <a:r>
              <a:rPr lang="en-US" dirty="0">
                <a:latin typeface="Calibri" pitchFamily="34" charset="0"/>
              </a:rPr>
              <a:t>logging errors for constant-bottom </a:t>
            </a:r>
            <a:r>
              <a:rPr lang="en-US" dirty="0" smtClean="0">
                <a:latin typeface="Calibri" pitchFamily="34" charset="0"/>
              </a:rPr>
              <a:t>recordings. </a:t>
            </a:r>
          </a:p>
          <a:p>
            <a:r>
              <a:rPr lang="en-US" dirty="0" smtClean="0">
                <a:latin typeface="Calibri" pitchFamily="34" charset="0"/>
              </a:rPr>
              <a:t>Jason additionally carries a “highlights” recorder (</a:t>
            </a:r>
            <a:r>
              <a:rPr lang="en-US" dirty="0" err="1" smtClean="0">
                <a:latin typeface="Calibri" pitchFamily="34" charset="0"/>
              </a:rPr>
              <a:t>Aja</a:t>
            </a:r>
            <a:r>
              <a:rPr lang="en-US" dirty="0" smtClean="0">
                <a:latin typeface="Calibri" pitchFamily="34" charset="0"/>
              </a:rPr>
              <a:t> </a:t>
            </a:r>
            <a:r>
              <a:rPr lang="en-US" dirty="0" err="1" smtClean="0">
                <a:latin typeface="Calibri" pitchFamily="34" charset="0"/>
              </a:rPr>
              <a:t>KiPro</a:t>
            </a:r>
            <a:r>
              <a:rPr lang="en-US" dirty="0" smtClean="0">
                <a:latin typeface="Calibri" pitchFamily="34" charset="0"/>
              </a:rPr>
              <a:t>) that applies an intermediate codec (ProRes422LT). Because of higher </a:t>
            </a:r>
            <a:r>
              <a:rPr lang="en-US" smtClean="0">
                <a:latin typeface="Calibri" pitchFamily="34" charset="0"/>
              </a:rPr>
              <a:t>output volumes, </a:t>
            </a:r>
            <a:r>
              <a:rPr lang="en-US" dirty="0" smtClean="0">
                <a:latin typeface="Calibri" pitchFamily="34" charset="0"/>
              </a:rPr>
              <a:t>use of this recorder is limited to select moments that might later be used for presentations or television.</a:t>
            </a:r>
            <a:endParaRPr lang="en-US" dirty="0">
              <a:latin typeface="Calibri" pitchFamily="34" charset="0"/>
            </a:endParaRPr>
          </a:p>
          <a:p>
            <a:r>
              <a:rPr lang="en-US" dirty="0" smtClean="0">
                <a:latin typeface="Calibri" pitchFamily="34" charset="0"/>
              </a:rPr>
              <a:t>We performed </a:t>
            </a:r>
            <a:r>
              <a:rPr lang="en-US" dirty="0" err="1" smtClean="0">
                <a:latin typeface="Calibri" pitchFamily="34" charset="0"/>
              </a:rPr>
              <a:t>filesize</a:t>
            </a:r>
            <a:r>
              <a:rPr lang="en-US" dirty="0" smtClean="0">
                <a:latin typeface="Calibri" pitchFamily="34" charset="0"/>
              </a:rPr>
              <a:t> </a:t>
            </a:r>
            <a:r>
              <a:rPr lang="en-US" dirty="0">
                <a:latin typeface="Calibri" pitchFamily="34" charset="0"/>
              </a:rPr>
              <a:t>comparisons for </a:t>
            </a:r>
            <a:r>
              <a:rPr lang="en-US" dirty="0" smtClean="0">
                <a:latin typeface="Calibri" pitchFamily="34" charset="0"/>
              </a:rPr>
              <a:t>clips from the H.264 recorder and the ProRes422LT recorder:</a:t>
            </a:r>
          </a:p>
          <a:p>
            <a:pPr marL="342900" indent="-342900">
              <a:buFont typeface="Arial"/>
              <a:buChar char="•"/>
            </a:pPr>
            <a:r>
              <a:rPr lang="en-US" dirty="0" smtClean="0">
                <a:latin typeface="Calibri" pitchFamily="34" charset="0"/>
              </a:rPr>
              <a:t>Both recordings capture video at 1920 pixels x 1080 pixels resolution. </a:t>
            </a:r>
            <a:endParaRPr lang="en-US" dirty="0">
              <a:latin typeface="Calibri" pitchFamily="34" charset="0"/>
            </a:endParaRPr>
          </a:p>
          <a:p>
            <a:pPr marL="342900" indent="-342900">
              <a:spcAft>
                <a:spcPts val="1200"/>
              </a:spcAft>
              <a:buFont typeface="Arial"/>
              <a:buChar char="•"/>
            </a:pPr>
            <a:r>
              <a:rPr lang="en-US" dirty="0">
                <a:latin typeface="Calibri" pitchFamily="34" charset="0"/>
              </a:rPr>
              <a:t>H.264 codec (6 Mbit/sec output), used by this </a:t>
            </a:r>
            <a:r>
              <a:rPr lang="en-US" dirty="0" smtClean="0">
                <a:latin typeface="Calibri" pitchFamily="34" charset="0"/>
              </a:rPr>
              <a:t>recorder</a:t>
            </a:r>
          </a:p>
          <a:p>
            <a:pPr marL="1731933" lvl="1" indent="-457200">
              <a:spcAft>
                <a:spcPts val="1200"/>
              </a:spcAft>
              <a:buFont typeface="Arial"/>
              <a:buChar char="•"/>
            </a:pPr>
            <a:r>
              <a:rPr lang="en-US" dirty="0" smtClean="0">
                <a:latin typeface="Calibri" pitchFamily="34" charset="0"/>
              </a:rPr>
              <a:t> 2.67GB/</a:t>
            </a:r>
            <a:r>
              <a:rPr lang="en-US" dirty="0" err="1" smtClean="0">
                <a:latin typeface="Calibri" pitchFamily="34" charset="0"/>
              </a:rPr>
              <a:t>hr</a:t>
            </a:r>
            <a:r>
              <a:rPr lang="en-US" dirty="0" smtClean="0">
                <a:latin typeface="Calibri" pitchFamily="34" charset="0"/>
              </a:rPr>
              <a:t>/camera, </a:t>
            </a:r>
            <a:r>
              <a:rPr lang="en-US" b="1" dirty="0" smtClean="0">
                <a:latin typeface="Calibri" pitchFamily="34" charset="0"/>
              </a:rPr>
              <a:t>8.8TB/1100 hours/camera </a:t>
            </a:r>
            <a:endParaRPr lang="en-US" dirty="0">
              <a:latin typeface="Calibri" pitchFamily="34" charset="0"/>
            </a:endParaRPr>
          </a:p>
          <a:p>
            <a:pPr marL="342900" indent="-342900">
              <a:spcAft>
                <a:spcPts val="1200"/>
              </a:spcAft>
              <a:buFont typeface="Arial"/>
              <a:buChar char="•"/>
            </a:pPr>
            <a:r>
              <a:rPr lang="en-US" dirty="0">
                <a:latin typeface="Calibri" pitchFamily="34" charset="0"/>
              </a:rPr>
              <a:t>Apple ProRes422 LT codec</a:t>
            </a:r>
            <a:r>
              <a:rPr lang="en-US" dirty="0" smtClean="0">
                <a:latin typeface="Calibri" pitchFamily="34" charset="0"/>
              </a:rPr>
              <a:t>, </a:t>
            </a:r>
            <a:r>
              <a:rPr lang="en-US" dirty="0">
                <a:latin typeface="Calibri" pitchFamily="34" charset="0"/>
              </a:rPr>
              <a:t>“highlights” recorder. </a:t>
            </a:r>
            <a:endParaRPr lang="en-US" dirty="0" smtClean="0">
              <a:latin typeface="Calibri" pitchFamily="34" charset="0"/>
            </a:endParaRPr>
          </a:p>
          <a:p>
            <a:pPr marL="1731933" lvl="1" indent="-457200">
              <a:spcAft>
                <a:spcPts val="1200"/>
              </a:spcAft>
              <a:buFont typeface="Arial"/>
              <a:buChar char="•"/>
            </a:pPr>
            <a:r>
              <a:rPr lang="en-US" dirty="0" smtClean="0">
                <a:latin typeface="Calibri" pitchFamily="34" charset="0"/>
              </a:rPr>
              <a:t>53GB/</a:t>
            </a:r>
            <a:r>
              <a:rPr lang="en-US" dirty="0" err="1" smtClean="0">
                <a:latin typeface="Calibri" pitchFamily="34" charset="0"/>
              </a:rPr>
              <a:t>hr</a:t>
            </a:r>
            <a:r>
              <a:rPr lang="en-US" dirty="0" smtClean="0">
                <a:latin typeface="Calibri" pitchFamily="34" charset="0"/>
              </a:rPr>
              <a:t>, </a:t>
            </a:r>
            <a:r>
              <a:rPr lang="en-US" b="1" dirty="0" smtClean="0">
                <a:latin typeface="Calibri" pitchFamily="34" charset="0"/>
              </a:rPr>
              <a:t>175TB/1100 hours/camera</a:t>
            </a:r>
            <a:endParaRPr lang="en-US" dirty="0">
              <a:latin typeface="Calibri" pitchFamily="34" charset="0"/>
            </a:endParaRPr>
          </a:p>
          <a:p>
            <a:pPr>
              <a:spcAft>
                <a:spcPts val="1200"/>
              </a:spcAft>
            </a:pPr>
            <a:r>
              <a:rPr lang="en-US" dirty="0" smtClean="0">
                <a:latin typeface="Calibri" pitchFamily="34" charset="0"/>
              </a:rPr>
              <a:t>These </a:t>
            </a:r>
            <a:r>
              <a:rPr lang="en-US" dirty="0" err="1">
                <a:latin typeface="Calibri" pitchFamily="34" charset="0"/>
              </a:rPr>
              <a:t>filesize</a:t>
            </a:r>
            <a:r>
              <a:rPr lang="en-US" dirty="0">
                <a:latin typeface="Calibri" pitchFamily="34" charset="0"/>
              </a:rPr>
              <a:t> ratios </a:t>
            </a:r>
            <a:r>
              <a:rPr lang="en-US" dirty="0" smtClean="0">
                <a:latin typeface="Calibri" pitchFamily="34" charset="0"/>
              </a:rPr>
              <a:t>permits </a:t>
            </a:r>
            <a:r>
              <a:rPr lang="en-US" dirty="0">
                <a:latin typeface="Calibri" pitchFamily="34" charset="0"/>
              </a:rPr>
              <a:t>substantial reduction in the resources required to deliver, transport, and </a:t>
            </a:r>
            <a:r>
              <a:rPr lang="en-US" dirty="0" smtClean="0">
                <a:latin typeface="Calibri" pitchFamily="34" charset="0"/>
              </a:rPr>
              <a:t>archive hundreds </a:t>
            </a:r>
            <a:r>
              <a:rPr lang="en-US" dirty="0">
                <a:latin typeface="Calibri" pitchFamily="34" charset="0"/>
              </a:rPr>
              <a:t>of hours of </a:t>
            </a:r>
            <a:r>
              <a:rPr lang="en-US" dirty="0" smtClean="0">
                <a:latin typeface="Calibri" pitchFamily="34" charset="0"/>
              </a:rPr>
              <a:t>video per cruise. </a:t>
            </a:r>
          </a:p>
          <a:p>
            <a:pPr>
              <a:spcAft>
                <a:spcPts val="1200"/>
              </a:spcAft>
            </a:pPr>
            <a:r>
              <a:rPr lang="en-US" dirty="0" smtClean="0">
                <a:latin typeface="Calibri" pitchFamily="34" charset="0"/>
              </a:rPr>
              <a:t>Also successfully implemented </a:t>
            </a:r>
            <a:r>
              <a:rPr lang="en-US" dirty="0">
                <a:latin typeface="Calibri" pitchFamily="34" charset="0"/>
              </a:rPr>
              <a:t>i</a:t>
            </a:r>
            <a:r>
              <a:rPr lang="en-US" dirty="0" smtClean="0">
                <a:latin typeface="Calibri" pitchFamily="34" charset="0"/>
              </a:rPr>
              <a:t>s a function that captures synchronized dive metadata and sensor measurements to text files. Four files</a:t>
            </a:r>
            <a:r>
              <a:rPr lang="en-US" dirty="0">
                <a:latin typeface="Calibri" pitchFamily="34" charset="0"/>
              </a:rPr>
              <a:t>, </a:t>
            </a:r>
            <a:r>
              <a:rPr lang="en-US" dirty="0" smtClean="0">
                <a:latin typeface="Calibri" pitchFamily="34" charset="0"/>
              </a:rPr>
              <a:t>parameters grouped </a:t>
            </a:r>
            <a:r>
              <a:rPr lang="en-US" dirty="0">
                <a:latin typeface="Calibri" pitchFamily="34" charset="0"/>
              </a:rPr>
              <a:t>as described </a:t>
            </a:r>
            <a:r>
              <a:rPr lang="en-US" dirty="0" smtClean="0">
                <a:latin typeface="Calibri" pitchFamily="34" charset="0"/>
              </a:rPr>
              <a:t>below, </a:t>
            </a:r>
            <a:r>
              <a:rPr lang="en-US" dirty="0">
                <a:latin typeface="Calibri" pitchFamily="34" charset="0"/>
              </a:rPr>
              <a:t>a</a:t>
            </a:r>
            <a:r>
              <a:rPr lang="en-US" dirty="0" smtClean="0">
                <a:latin typeface="Calibri" pitchFamily="34" charset="0"/>
              </a:rPr>
              <a:t>re written in standard subtitle format  (.</a:t>
            </a:r>
            <a:r>
              <a:rPr lang="en-US" dirty="0" err="1" smtClean="0">
                <a:latin typeface="Calibri" pitchFamily="34" charset="0"/>
              </a:rPr>
              <a:t>srt</a:t>
            </a:r>
            <a:r>
              <a:rPr lang="en-US" dirty="0" smtClean="0">
                <a:latin typeface="Calibri" pitchFamily="34" charset="0"/>
              </a:rPr>
              <a:t>). These allow users to overlay annotations when compatible software (e.g., </a:t>
            </a:r>
            <a:r>
              <a:rPr lang="en-US" i="1" dirty="0" smtClean="0">
                <a:latin typeface="Calibri" pitchFamily="34" charset="0"/>
              </a:rPr>
              <a:t>VLC</a:t>
            </a:r>
            <a:r>
              <a:rPr lang="en-US" dirty="0" smtClean="0">
                <a:latin typeface="Calibri" pitchFamily="34" charset="0"/>
              </a:rPr>
              <a:t>) </a:t>
            </a:r>
            <a:r>
              <a:rPr lang="en-US" dirty="0">
                <a:latin typeface="Calibri" pitchFamily="34" charset="0"/>
              </a:rPr>
              <a:t>i</a:t>
            </a:r>
            <a:r>
              <a:rPr lang="en-US" dirty="0" smtClean="0">
                <a:latin typeface="Calibri" pitchFamily="34" charset="0"/>
              </a:rPr>
              <a:t>s used. </a:t>
            </a:r>
            <a:r>
              <a:rPr lang="en-US" dirty="0">
                <a:latin typeface="Calibri" pitchFamily="34" charset="0"/>
              </a:rPr>
              <a:t>Another file </a:t>
            </a:r>
            <a:r>
              <a:rPr lang="en-US" dirty="0" smtClean="0">
                <a:latin typeface="Calibri" pitchFamily="34" charset="0"/>
              </a:rPr>
              <a:t>captured </a:t>
            </a:r>
            <a:r>
              <a:rPr lang="en-US" dirty="0">
                <a:latin typeface="Calibri" pitchFamily="34" charset="0"/>
              </a:rPr>
              <a:t>all of </a:t>
            </a:r>
            <a:r>
              <a:rPr lang="en-US" dirty="0" smtClean="0">
                <a:latin typeface="Calibri" pitchFamily="34" charset="0"/>
              </a:rPr>
              <a:t>these </a:t>
            </a:r>
            <a:r>
              <a:rPr lang="en-US" dirty="0">
                <a:latin typeface="Calibri" pitchFamily="34" charset="0"/>
              </a:rPr>
              <a:t>parameters to a </a:t>
            </a:r>
            <a:r>
              <a:rPr lang="en-US" dirty="0" smtClean="0">
                <a:latin typeface="Calibri" pitchFamily="34" charset="0"/>
              </a:rPr>
              <a:t>simple </a:t>
            </a:r>
            <a:r>
              <a:rPr lang="en-US" dirty="0">
                <a:latin typeface="Calibri" pitchFamily="34" charset="0"/>
              </a:rPr>
              <a:t>text </a:t>
            </a:r>
            <a:r>
              <a:rPr lang="en-US" dirty="0" smtClean="0">
                <a:latin typeface="Calibri" pitchFamily="34" charset="0"/>
              </a:rPr>
              <a:t>file, with timestamps.</a:t>
            </a:r>
            <a:endParaRPr lang="en-US" dirty="0">
              <a:latin typeface="Calibri" pitchFamily="34" charset="0"/>
            </a:endParaRPr>
          </a:p>
          <a:p>
            <a:pPr marL="457200" indent="-457200">
              <a:spcAft>
                <a:spcPts val="1200"/>
              </a:spcAft>
              <a:buFont typeface="+mj-lt"/>
              <a:buAutoNum type="arabicPeriod"/>
            </a:pPr>
            <a:r>
              <a:rPr lang="en-US" dirty="0" smtClean="0">
                <a:latin typeface="+mn-lt"/>
              </a:rPr>
              <a:t>Subtitle </a:t>
            </a:r>
            <a:r>
              <a:rPr lang="en-US" dirty="0">
                <a:latin typeface="+mn-lt"/>
              </a:rPr>
              <a:t>file 1: UTC time, real time latitude, real time longitude, heading, </a:t>
            </a:r>
            <a:r>
              <a:rPr lang="en-US" dirty="0" smtClean="0">
                <a:latin typeface="+mn-lt"/>
              </a:rPr>
              <a:t>depth.</a:t>
            </a:r>
          </a:p>
          <a:p>
            <a:pPr marL="457200" indent="-457200">
              <a:spcAft>
                <a:spcPts val="1200"/>
              </a:spcAft>
              <a:buFont typeface="+mj-lt"/>
              <a:buAutoNum type="arabicPeriod"/>
            </a:pPr>
            <a:r>
              <a:rPr lang="en-US" dirty="0" smtClean="0">
                <a:latin typeface="+mn-lt"/>
              </a:rPr>
              <a:t>Subtitle </a:t>
            </a:r>
            <a:r>
              <a:rPr lang="en-US" dirty="0">
                <a:latin typeface="+mn-lt"/>
              </a:rPr>
              <a:t>file 2: vehicle ID, cruise ID, lowering ID, date</a:t>
            </a:r>
          </a:p>
          <a:p>
            <a:pPr marL="457200" indent="-457200">
              <a:buFont typeface="+mj-lt"/>
              <a:buAutoNum type="arabicPeriod"/>
            </a:pPr>
            <a:r>
              <a:rPr lang="en-US" dirty="0">
                <a:latin typeface="+mn-lt"/>
              </a:rPr>
              <a:t>Subtitle file 3: </a:t>
            </a:r>
            <a:r>
              <a:rPr lang="en-US" dirty="0" err="1">
                <a:latin typeface="+mn-lt"/>
              </a:rPr>
              <a:t>localX</a:t>
            </a:r>
            <a:r>
              <a:rPr lang="en-US" dirty="0">
                <a:latin typeface="+mn-lt"/>
              </a:rPr>
              <a:t>, </a:t>
            </a:r>
            <a:r>
              <a:rPr lang="en-US" dirty="0" err="1">
                <a:latin typeface="+mn-lt"/>
              </a:rPr>
              <a:t>localY</a:t>
            </a:r>
            <a:r>
              <a:rPr lang="en-US" dirty="0">
                <a:latin typeface="+mn-lt"/>
              </a:rPr>
              <a:t>, roll, pitch, </a:t>
            </a:r>
            <a:r>
              <a:rPr lang="en-US" dirty="0" smtClean="0">
                <a:latin typeface="+mn-lt"/>
              </a:rPr>
              <a:t>altitude</a:t>
            </a:r>
            <a:endParaRPr lang="en-US" dirty="0">
              <a:latin typeface="+mn-lt"/>
            </a:endParaRPr>
          </a:p>
          <a:p>
            <a:pPr marL="457200" indent="-457200">
              <a:buFont typeface="+mj-lt"/>
              <a:buAutoNum type="arabicPeriod"/>
            </a:pPr>
            <a:r>
              <a:rPr lang="en-US" dirty="0">
                <a:latin typeface="+mn-lt"/>
              </a:rPr>
              <a:t>Subtitle file 4: origin latitude, origin longitude, UTM </a:t>
            </a:r>
            <a:r>
              <a:rPr lang="en-US" dirty="0" smtClean="0">
                <a:latin typeface="+mn-lt"/>
              </a:rPr>
              <a:t>zone</a:t>
            </a:r>
          </a:p>
        </p:txBody>
      </p:sp>
      <p:sp>
        <p:nvSpPr>
          <p:cNvPr id="24" name="Text Placeholder 23"/>
          <p:cNvSpPr>
            <a:spLocks noGrp="1"/>
          </p:cNvSpPr>
          <p:nvPr>
            <p:ph type="body" sz="quarter" idx="27"/>
          </p:nvPr>
        </p:nvSpPr>
        <p:spPr>
          <a:xfrm>
            <a:off x="560157" y="22595635"/>
            <a:ext cx="12942336" cy="697033"/>
          </a:xfrm>
        </p:spPr>
        <p:txBody>
          <a:bodyPr/>
          <a:lstStyle/>
          <a:p>
            <a:r>
              <a:rPr lang="en-US" dirty="0" smtClean="0"/>
              <a:t>Implementation</a:t>
            </a:r>
            <a:endParaRPr lang="en-US" dirty="0"/>
          </a:p>
        </p:txBody>
      </p:sp>
      <p:sp>
        <p:nvSpPr>
          <p:cNvPr id="25" name="Text Placeholder 24"/>
          <p:cNvSpPr>
            <a:spLocks noGrp="1"/>
          </p:cNvSpPr>
          <p:nvPr>
            <p:ph type="body" sz="quarter" idx="28"/>
          </p:nvPr>
        </p:nvSpPr>
        <p:spPr>
          <a:xfrm>
            <a:off x="534979" y="23292668"/>
            <a:ext cx="12947298" cy="12318132"/>
          </a:xfrm>
        </p:spPr>
        <p:txBody>
          <a:bodyPr/>
          <a:lstStyle/>
          <a:p>
            <a:pPr>
              <a:spcAft>
                <a:spcPts val="1200"/>
              </a:spcAft>
            </a:pPr>
            <a:r>
              <a:rPr lang="en-US" dirty="0">
                <a:latin typeface="Calibri" pitchFamily="34" charset="0"/>
              </a:rPr>
              <a:t>The codec </a:t>
            </a:r>
            <a:r>
              <a:rPr lang="en-US" dirty="0" smtClean="0">
                <a:latin typeface="Calibri" pitchFamily="34" charset="0"/>
              </a:rPr>
              <a:t>that was selected </a:t>
            </a:r>
            <a:r>
              <a:rPr lang="en-US" dirty="0">
                <a:latin typeface="Calibri" pitchFamily="34" charset="0"/>
              </a:rPr>
              <a:t>i</a:t>
            </a:r>
            <a:r>
              <a:rPr lang="en-US" dirty="0" smtClean="0">
                <a:latin typeface="Calibri" pitchFamily="34" charset="0"/>
              </a:rPr>
              <a:t>s </a:t>
            </a:r>
            <a:r>
              <a:rPr lang="en-US" dirty="0">
                <a:latin typeface="Calibri" pitchFamily="34" charset="0"/>
              </a:rPr>
              <a:t>H.</a:t>
            </a:r>
            <a:r>
              <a:rPr lang="en-US" dirty="0" smtClean="0">
                <a:latin typeface="Calibri" pitchFamily="34" charset="0"/>
              </a:rPr>
              <a:t>264, which offers the following:</a:t>
            </a:r>
          </a:p>
          <a:p>
            <a:pPr marL="342900" indent="-342900">
              <a:spcAft>
                <a:spcPts val="1200"/>
              </a:spcAft>
              <a:buFont typeface="Arial"/>
              <a:buChar char="•"/>
            </a:pPr>
            <a:r>
              <a:rPr lang="en-US" dirty="0">
                <a:latin typeface="Calibri" pitchFamily="34" charset="0"/>
              </a:rPr>
              <a:t>P</a:t>
            </a:r>
            <a:r>
              <a:rPr lang="en-US" dirty="0" smtClean="0">
                <a:latin typeface="Calibri" pitchFamily="34" charset="0"/>
              </a:rPr>
              <a:t>roduces </a:t>
            </a:r>
            <a:r>
              <a:rPr lang="en-US" dirty="0">
                <a:latin typeface="Calibri" pitchFamily="34" charset="0"/>
              </a:rPr>
              <a:t>high quality imagery while using relatively little storage. </a:t>
            </a:r>
            <a:endParaRPr lang="en-US" dirty="0" smtClean="0">
              <a:latin typeface="Calibri" pitchFamily="34" charset="0"/>
            </a:endParaRPr>
          </a:p>
          <a:p>
            <a:pPr marL="342900" indent="-342900">
              <a:spcAft>
                <a:spcPts val="1200"/>
              </a:spcAft>
              <a:buFont typeface="Arial"/>
              <a:buChar char="•"/>
            </a:pPr>
            <a:r>
              <a:rPr lang="en-US" dirty="0" smtClean="0">
                <a:latin typeface="Calibri" pitchFamily="34" charset="0"/>
              </a:rPr>
              <a:t>Is a widely used delivery codec. </a:t>
            </a:r>
          </a:p>
          <a:p>
            <a:pPr marL="342900" indent="-342900">
              <a:spcAft>
                <a:spcPts val="1200"/>
              </a:spcAft>
              <a:buFont typeface="Arial"/>
              <a:buChar char="•"/>
            </a:pPr>
            <a:r>
              <a:rPr lang="en-US" dirty="0">
                <a:latin typeface="Calibri" pitchFamily="34" charset="0"/>
              </a:rPr>
              <a:t>P</a:t>
            </a:r>
            <a:r>
              <a:rPr lang="en-US" dirty="0" smtClean="0">
                <a:latin typeface="Calibri" pitchFamily="34" charset="0"/>
              </a:rPr>
              <a:t>layback </a:t>
            </a:r>
            <a:r>
              <a:rPr lang="en-US" dirty="0">
                <a:latin typeface="Calibri" pitchFamily="34" charset="0"/>
              </a:rPr>
              <a:t>software </a:t>
            </a:r>
            <a:r>
              <a:rPr lang="en-US" dirty="0" smtClean="0">
                <a:latin typeface="Calibri" pitchFamily="34" charset="0"/>
              </a:rPr>
              <a:t>is easily </a:t>
            </a:r>
            <a:r>
              <a:rPr lang="en-US" dirty="0">
                <a:latin typeface="Calibri" pitchFamily="34" charset="0"/>
              </a:rPr>
              <a:t>accessible to </a:t>
            </a:r>
            <a:r>
              <a:rPr lang="en-US" dirty="0" smtClean="0">
                <a:latin typeface="Calibri" pitchFamily="34" charset="0"/>
              </a:rPr>
              <a:t>clients.</a:t>
            </a:r>
          </a:p>
          <a:p>
            <a:pPr marL="342900" indent="-342900">
              <a:spcAft>
                <a:spcPts val="1200"/>
              </a:spcAft>
              <a:buFont typeface="Arial"/>
              <a:buChar char="•"/>
            </a:pPr>
            <a:r>
              <a:rPr lang="en-US" dirty="0" smtClean="0">
                <a:latin typeface="Calibri" pitchFamily="34" charset="0"/>
              </a:rPr>
              <a:t>Popularity increases </a:t>
            </a:r>
            <a:r>
              <a:rPr lang="en-US" dirty="0">
                <a:latin typeface="Calibri" pitchFamily="34" charset="0"/>
              </a:rPr>
              <a:t>the </a:t>
            </a:r>
            <a:r>
              <a:rPr lang="en-US" dirty="0" smtClean="0">
                <a:latin typeface="Calibri" pitchFamily="34" charset="0"/>
              </a:rPr>
              <a:t>lifetime of archived material.</a:t>
            </a:r>
          </a:p>
          <a:p>
            <a:pPr marL="342900" indent="-342900">
              <a:spcAft>
                <a:spcPts val="1200"/>
              </a:spcAft>
              <a:buFont typeface="Arial"/>
              <a:buChar char="•"/>
            </a:pPr>
            <a:r>
              <a:rPr lang="en-US" dirty="0">
                <a:latin typeface="Calibri" pitchFamily="34" charset="0"/>
              </a:rPr>
              <a:t>D</a:t>
            </a:r>
            <a:r>
              <a:rPr lang="en-US" dirty="0" smtClean="0">
                <a:latin typeface="Calibri" pitchFamily="34" charset="0"/>
              </a:rPr>
              <a:t>edicated hardware is available, necessary for real-time compression. </a:t>
            </a:r>
          </a:p>
          <a:p>
            <a:pPr>
              <a:spcAft>
                <a:spcPts val="1200"/>
              </a:spcAft>
            </a:pPr>
            <a:r>
              <a:rPr lang="en-US" dirty="0" smtClean="0">
                <a:latin typeface="Calibri" pitchFamily="34" charset="0"/>
              </a:rPr>
              <a:t>The </a:t>
            </a:r>
            <a:r>
              <a:rPr lang="en-US" dirty="0">
                <a:latin typeface="Calibri" pitchFamily="34" charset="0"/>
              </a:rPr>
              <a:t>chosen </a:t>
            </a:r>
            <a:r>
              <a:rPr lang="en-US" dirty="0" smtClean="0">
                <a:latin typeface="Calibri" pitchFamily="34" charset="0"/>
              </a:rPr>
              <a:t>encoder card </a:t>
            </a:r>
            <a:r>
              <a:rPr lang="en-US" dirty="0">
                <a:latin typeface="Calibri" pitchFamily="34" charset="0"/>
              </a:rPr>
              <a:t>(Hauppauge Colossus) i</a:t>
            </a:r>
            <a:r>
              <a:rPr lang="en-US" dirty="0" smtClean="0">
                <a:latin typeface="Calibri" pitchFamily="34" charset="0"/>
              </a:rPr>
              <a:t>s an internal computer </a:t>
            </a:r>
            <a:r>
              <a:rPr lang="en-US" dirty="0">
                <a:latin typeface="Calibri" pitchFamily="34" charset="0"/>
              </a:rPr>
              <a:t>card that </a:t>
            </a:r>
            <a:r>
              <a:rPr lang="en-US" dirty="0" smtClean="0">
                <a:latin typeface="Calibri" pitchFamily="34" charset="0"/>
              </a:rPr>
              <a:t>captures </a:t>
            </a:r>
            <a:r>
              <a:rPr lang="en-US" dirty="0">
                <a:latin typeface="Calibri" pitchFamily="34" charset="0"/>
              </a:rPr>
              <a:t>1080i video at full resolution (1920x1080 pixels). With the purchase of a commercial software driver (</a:t>
            </a:r>
            <a:r>
              <a:rPr lang="en-US" dirty="0" err="1">
                <a:latin typeface="Calibri" pitchFamily="34" charset="0"/>
              </a:rPr>
              <a:t>KernelLabs</a:t>
            </a:r>
            <a:r>
              <a:rPr lang="en-US" dirty="0">
                <a:latin typeface="Calibri" pitchFamily="34" charset="0"/>
              </a:rPr>
              <a:t>, </a:t>
            </a:r>
            <a:r>
              <a:rPr lang="en-US" dirty="0" err="1">
                <a:latin typeface="Calibri" pitchFamily="34" charset="0"/>
              </a:rPr>
              <a:t>Inc</a:t>
            </a:r>
            <a:r>
              <a:rPr lang="en-US" dirty="0">
                <a:latin typeface="Calibri" pitchFamily="34" charset="0"/>
              </a:rPr>
              <a:t>), the card i</a:t>
            </a:r>
            <a:r>
              <a:rPr lang="en-US" dirty="0" smtClean="0">
                <a:latin typeface="Calibri" pitchFamily="34" charset="0"/>
              </a:rPr>
              <a:t>s </a:t>
            </a:r>
            <a:r>
              <a:rPr lang="en-US" dirty="0">
                <a:latin typeface="Calibri" pitchFamily="34" charset="0"/>
              </a:rPr>
              <a:t>compatible with the </a:t>
            </a:r>
            <a:r>
              <a:rPr lang="en-US" dirty="0" err="1">
                <a:latin typeface="Calibri" pitchFamily="34" charset="0"/>
              </a:rPr>
              <a:t>linux</a:t>
            </a:r>
            <a:r>
              <a:rPr lang="en-US" dirty="0">
                <a:latin typeface="Calibri" pitchFamily="34" charset="0"/>
              </a:rPr>
              <a:t> operating system. </a:t>
            </a:r>
            <a:r>
              <a:rPr lang="en-US" i="1" dirty="0">
                <a:latin typeface="Calibri" pitchFamily="34" charset="0"/>
              </a:rPr>
              <a:t>Jason’s</a:t>
            </a:r>
            <a:r>
              <a:rPr lang="en-US" dirty="0">
                <a:latin typeface="Calibri" pitchFamily="34" charset="0"/>
              </a:rPr>
              <a:t> operational version of the recorder </a:t>
            </a:r>
            <a:r>
              <a:rPr lang="en-US" dirty="0" smtClean="0">
                <a:latin typeface="Calibri" pitchFamily="34" charset="0"/>
              </a:rPr>
              <a:t>includes </a:t>
            </a:r>
            <a:r>
              <a:rPr lang="en-US" dirty="0">
                <a:latin typeface="Calibri" pitchFamily="34" charset="0"/>
              </a:rPr>
              <a:t>three encoder cards </a:t>
            </a:r>
            <a:r>
              <a:rPr lang="en-US" dirty="0" smtClean="0">
                <a:latin typeface="Calibri" pitchFamily="34" charset="0"/>
              </a:rPr>
              <a:t>to record science, brow, and pilot cameras.</a:t>
            </a:r>
          </a:p>
          <a:p>
            <a:pPr>
              <a:spcAft>
                <a:spcPts val="1200"/>
              </a:spcAft>
            </a:pPr>
            <a:r>
              <a:rPr lang="en-US" dirty="0" smtClean="0">
                <a:latin typeface="Calibri" pitchFamily="34" charset="0"/>
              </a:rPr>
              <a:t>Linux has been </a:t>
            </a:r>
            <a:r>
              <a:rPr lang="en-US" dirty="0">
                <a:latin typeface="Calibri" pitchFamily="34" charset="0"/>
              </a:rPr>
              <a:t>selected as the operating system for the recorder because of its superior multitasking, networking, and development environments. The Ubuntu brand of </a:t>
            </a:r>
            <a:r>
              <a:rPr lang="en-US" dirty="0" err="1">
                <a:latin typeface="Calibri" pitchFamily="34" charset="0"/>
              </a:rPr>
              <a:t>linux</a:t>
            </a:r>
            <a:r>
              <a:rPr lang="en-US" dirty="0">
                <a:latin typeface="Calibri" pitchFamily="34" charset="0"/>
              </a:rPr>
              <a:t> </a:t>
            </a:r>
            <a:r>
              <a:rPr lang="en-US" dirty="0" smtClean="0">
                <a:latin typeface="Calibri" pitchFamily="34" charset="0"/>
              </a:rPr>
              <a:t>has been chosen </a:t>
            </a:r>
            <a:r>
              <a:rPr lang="en-US" dirty="0">
                <a:latin typeface="Calibri" pitchFamily="34" charset="0"/>
              </a:rPr>
              <a:t>because it </a:t>
            </a:r>
            <a:r>
              <a:rPr lang="en-US" dirty="0" smtClean="0">
                <a:latin typeface="Calibri" pitchFamily="34" charset="0"/>
              </a:rPr>
              <a:t>already is </a:t>
            </a:r>
            <a:r>
              <a:rPr lang="en-US" dirty="0">
                <a:latin typeface="Calibri" pitchFamily="34" charset="0"/>
              </a:rPr>
              <a:t>used in </a:t>
            </a:r>
            <a:r>
              <a:rPr lang="en-US" i="1" dirty="0">
                <a:latin typeface="Calibri" pitchFamily="34" charset="0"/>
              </a:rPr>
              <a:t>Jason</a:t>
            </a:r>
            <a:r>
              <a:rPr lang="en-US" dirty="0">
                <a:latin typeface="Calibri" pitchFamily="34" charset="0"/>
              </a:rPr>
              <a:t> operational operations.</a:t>
            </a:r>
          </a:p>
          <a:p>
            <a:pPr>
              <a:spcAft>
                <a:spcPts val="1200"/>
              </a:spcAft>
            </a:pPr>
            <a:r>
              <a:rPr lang="en-US" dirty="0">
                <a:latin typeface="Calibri" pitchFamily="34" charset="0"/>
              </a:rPr>
              <a:t>Within </a:t>
            </a:r>
            <a:r>
              <a:rPr lang="en-US" dirty="0" err="1">
                <a:latin typeface="Calibri" pitchFamily="34" charset="0"/>
              </a:rPr>
              <a:t>linux</a:t>
            </a:r>
            <a:r>
              <a:rPr lang="en-US" dirty="0">
                <a:latin typeface="Calibri" pitchFamily="34" charset="0"/>
              </a:rPr>
              <a:t> the following development systems </a:t>
            </a:r>
            <a:r>
              <a:rPr lang="en-US" dirty="0" smtClean="0">
                <a:latin typeface="Calibri" pitchFamily="34" charset="0"/>
              </a:rPr>
              <a:t>have been utilized</a:t>
            </a:r>
            <a:r>
              <a:rPr lang="en-US" dirty="0">
                <a:latin typeface="Calibri" pitchFamily="34" charset="0"/>
              </a:rPr>
              <a:t>:</a:t>
            </a:r>
          </a:p>
          <a:p>
            <a:pPr marL="457200" indent="-457200">
              <a:spcAft>
                <a:spcPts val="1200"/>
              </a:spcAft>
              <a:buFont typeface="Arial"/>
              <a:buChar char="•"/>
            </a:pPr>
            <a:r>
              <a:rPr lang="en-US" dirty="0">
                <a:latin typeface="Calibri" pitchFamily="34" charset="0"/>
              </a:rPr>
              <a:t>The Python programming language.</a:t>
            </a:r>
          </a:p>
          <a:p>
            <a:pPr marL="457200" indent="-457200">
              <a:spcAft>
                <a:spcPts val="1200"/>
              </a:spcAft>
              <a:buFont typeface="Arial"/>
              <a:buChar char="•"/>
            </a:pPr>
            <a:r>
              <a:rPr lang="en-US" dirty="0">
                <a:latin typeface="Calibri" pitchFamily="34" charset="0"/>
              </a:rPr>
              <a:t>The </a:t>
            </a:r>
            <a:r>
              <a:rPr lang="en-US" dirty="0" err="1">
                <a:latin typeface="Calibri" pitchFamily="34" charset="0"/>
              </a:rPr>
              <a:t>Qt</a:t>
            </a:r>
            <a:r>
              <a:rPr lang="en-US" dirty="0">
                <a:latin typeface="Calibri" pitchFamily="34" charset="0"/>
              </a:rPr>
              <a:t> application framework (</a:t>
            </a:r>
            <a:r>
              <a:rPr lang="en-US" dirty="0" err="1">
                <a:latin typeface="Calibri" pitchFamily="34" charset="0"/>
              </a:rPr>
              <a:t>pyqt</a:t>
            </a:r>
            <a:r>
              <a:rPr lang="en-US" dirty="0" smtClean="0">
                <a:latin typeface="Calibri" pitchFamily="34" charset="0"/>
              </a:rPr>
              <a:t>), </a:t>
            </a:r>
            <a:r>
              <a:rPr lang="en-US" dirty="0">
                <a:latin typeface="Calibri" pitchFamily="34" charset="0"/>
              </a:rPr>
              <a:t>which </a:t>
            </a:r>
            <a:r>
              <a:rPr lang="en-US" dirty="0" smtClean="0">
                <a:latin typeface="Calibri" pitchFamily="34" charset="0"/>
              </a:rPr>
              <a:t>provides </a:t>
            </a:r>
            <a:r>
              <a:rPr lang="en-US" dirty="0">
                <a:latin typeface="Calibri" pitchFamily="34" charset="0"/>
              </a:rPr>
              <a:t>threading, </a:t>
            </a:r>
            <a:r>
              <a:rPr lang="en-US" dirty="0" err="1">
                <a:latin typeface="Calibri" pitchFamily="34" charset="0"/>
              </a:rPr>
              <a:t>interprocess</a:t>
            </a:r>
            <a:r>
              <a:rPr lang="en-US" dirty="0">
                <a:latin typeface="Calibri" pitchFamily="34" charset="0"/>
              </a:rPr>
              <a:t> signaling, GUI, and networking support.</a:t>
            </a:r>
          </a:p>
          <a:p>
            <a:pPr marL="457200" indent="-457200">
              <a:spcAft>
                <a:spcPts val="1200"/>
              </a:spcAft>
              <a:buFont typeface="Arial"/>
              <a:buChar char="•"/>
            </a:pPr>
            <a:r>
              <a:rPr lang="en-US" dirty="0">
                <a:latin typeface="Calibri" pitchFamily="34" charset="0"/>
              </a:rPr>
              <a:t>The </a:t>
            </a:r>
            <a:r>
              <a:rPr lang="en-US" dirty="0" err="1">
                <a:latin typeface="Calibri" pitchFamily="34" charset="0"/>
              </a:rPr>
              <a:t>gstreamer</a:t>
            </a:r>
            <a:r>
              <a:rPr lang="en-US" dirty="0">
                <a:latin typeface="Calibri" pitchFamily="34" charset="0"/>
              </a:rPr>
              <a:t> multimedia framework, which </a:t>
            </a:r>
            <a:r>
              <a:rPr lang="en-US" dirty="0" smtClean="0">
                <a:latin typeface="Calibri" pitchFamily="34" charset="0"/>
              </a:rPr>
              <a:t>provides </a:t>
            </a:r>
            <a:r>
              <a:rPr lang="en-US" dirty="0">
                <a:latin typeface="Calibri" pitchFamily="34" charset="0"/>
              </a:rPr>
              <a:t>video stream-specific support.</a:t>
            </a:r>
          </a:p>
          <a:p>
            <a:pPr>
              <a:spcAft>
                <a:spcPts val="1200"/>
              </a:spcAft>
            </a:pPr>
            <a:r>
              <a:rPr lang="en-US" dirty="0">
                <a:latin typeface="Calibri" pitchFamily="34" charset="0"/>
              </a:rPr>
              <a:t>To assure </a:t>
            </a:r>
            <a:r>
              <a:rPr lang="en-US" dirty="0" smtClean="0">
                <a:latin typeface="Calibri" pitchFamily="34" charset="0"/>
              </a:rPr>
              <a:t>proper identification </a:t>
            </a:r>
            <a:r>
              <a:rPr lang="en-US" dirty="0">
                <a:latin typeface="Calibri" pitchFamily="34" charset="0"/>
              </a:rPr>
              <a:t>of camera </a:t>
            </a:r>
            <a:r>
              <a:rPr lang="en-US" dirty="0" smtClean="0">
                <a:latin typeface="Calibri" pitchFamily="34" charset="0"/>
              </a:rPr>
              <a:t>signal, </a:t>
            </a:r>
            <a:r>
              <a:rPr lang="en-US" dirty="0">
                <a:latin typeface="Calibri" pitchFamily="34" charset="0"/>
              </a:rPr>
              <a:t>setup of the Ubuntu 12.04 device manager environment </a:t>
            </a:r>
            <a:r>
              <a:rPr lang="en-US" i="1" dirty="0" err="1">
                <a:latin typeface="Calibri" pitchFamily="34" charset="0"/>
              </a:rPr>
              <a:t>udev</a:t>
            </a:r>
            <a:r>
              <a:rPr lang="en-US" i="1" dirty="0">
                <a:latin typeface="Calibri" pitchFamily="34" charset="0"/>
              </a:rPr>
              <a:t> </a:t>
            </a:r>
            <a:r>
              <a:rPr lang="en-US" dirty="0" smtClean="0">
                <a:latin typeface="Calibri" pitchFamily="34" charset="0"/>
              </a:rPr>
              <a:t>has been </a:t>
            </a:r>
            <a:r>
              <a:rPr lang="en-US" dirty="0">
                <a:latin typeface="Calibri" pitchFamily="34" charset="0"/>
              </a:rPr>
              <a:t>customized. This setup </a:t>
            </a:r>
            <a:r>
              <a:rPr lang="en-US" dirty="0" smtClean="0">
                <a:latin typeface="Calibri" pitchFamily="34" charset="0"/>
              </a:rPr>
              <a:t>ties Colossus </a:t>
            </a:r>
            <a:r>
              <a:rPr lang="en-US" dirty="0">
                <a:latin typeface="Calibri" pitchFamily="34" charset="0"/>
              </a:rPr>
              <a:t>serial </a:t>
            </a:r>
            <a:r>
              <a:rPr lang="en-US" dirty="0" smtClean="0">
                <a:latin typeface="Calibri" pitchFamily="34" charset="0"/>
              </a:rPr>
              <a:t>numbers, </a:t>
            </a:r>
            <a:r>
              <a:rPr lang="en-US" dirty="0">
                <a:latin typeface="Calibri" pitchFamily="34" charset="0"/>
              </a:rPr>
              <a:t>found in firmware, to standard </a:t>
            </a:r>
            <a:r>
              <a:rPr lang="en-US" dirty="0" err="1">
                <a:latin typeface="Calibri" pitchFamily="34" charset="0"/>
              </a:rPr>
              <a:t>linux</a:t>
            </a:r>
            <a:r>
              <a:rPr lang="en-US" dirty="0">
                <a:latin typeface="Calibri" pitchFamily="34" charset="0"/>
              </a:rPr>
              <a:t> device names </a:t>
            </a:r>
            <a:r>
              <a:rPr lang="en-US" dirty="0" smtClean="0">
                <a:latin typeface="Calibri" pitchFamily="34" charset="0"/>
              </a:rPr>
              <a:t>(e.g., /</a:t>
            </a:r>
            <a:r>
              <a:rPr lang="en-US" dirty="0" err="1">
                <a:latin typeface="Calibri" pitchFamily="34" charset="0"/>
              </a:rPr>
              <a:t>dev</a:t>
            </a:r>
            <a:r>
              <a:rPr lang="en-US" dirty="0">
                <a:latin typeface="Calibri" pitchFamily="34" charset="0"/>
              </a:rPr>
              <a:t>/</a:t>
            </a:r>
            <a:r>
              <a:rPr lang="en-US" dirty="0" smtClean="0">
                <a:latin typeface="Calibri" pitchFamily="34" charset="0"/>
              </a:rPr>
              <a:t>video</a:t>
            </a:r>
            <a:r>
              <a:rPr lang="en-US" dirty="0">
                <a:latin typeface="Calibri" pitchFamily="34" charset="0"/>
              </a:rPr>
              <a:t>0</a:t>
            </a:r>
            <a:r>
              <a:rPr lang="en-US" dirty="0" smtClean="0">
                <a:latin typeface="Calibri" pitchFamily="34" charset="0"/>
              </a:rPr>
              <a:t>).</a:t>
            </a:r>
            <a:r>
              <a:rPr lang="en-US" dirty="0">
                <a:latin typeface="Calibri" pitchFamily="34" charset="0"/>
              </a:rPr>
              <a:t> </a:t>
            </a:r>
            <a:r>
              <a:rPr lang="en-US" dirty="0" smtClean="0">
                <a:latin typeface="Calibri" pitchFamily="34" charset="0"/>
              </a:rPr>
              <a:t>These have in </a:t>
            </a:r>
            <a:r>
              <a:rPr lang="en-US" dirty="0">
                <a:latin typeface="Calibri" pitchFamily="34" charset="0"/>
              </a:rPr>
              <a:t>turn </a:t>
            </a:r>
            <a:r>
              <a:rPr lang="en-US" dirty="0" smtClean="0">
                <a:latin typeface="Calibri" pitchFamily="34" charset="0"/>
              </a:rPr>
              <a:t>been linked </a:t>
            </a:r>
            <a:r>
              <a:rPr lang="en-US" dirty="0">
                <a:latin typeface="Calibri" pitchFamily="34" charset="0"/>
              </a:rPr>
              <a:t>by </a:t>
            </a:r>
            <a:r>
              <a:rPr lang="en-US" i="1" dirty="0" err="1">
                <a:latin typeface="Calibri" pitchFamily="34" charset="0"/>
              </a:rPr>
              <a:t>udev</a:t>
            </a:r>
            <a:r>
              <a:rPr lang="en-US" dirty="0">
                <a:latin typeface="Calibri" pitchFamily="34" charset="0"/>
              </a:rPr>
              <a:t> to  custom device names, i.e., /</a:t>
            </a:r>
            <a:r>
              <a:rPr lang="en-US" dirty="0" err="1">
                <a:latin typeface="Calibri" pitchFamily="34" charset="0"/>
              </a:rPr>
              <a:t>dev</a:t>
            </a:r>
            <a:r>
              <a:rPr lang="en-US" dirty="0">
                <a:latin typeface="Calibri" pitchFamily="34" charset="0"/>
              </a:rPr>
              <a:t>/</a:t>
            </a:r>
            <a:r>
              <a:rPr lang="en-US" dirty="0" err="1">
                <a:latin typeface="Calibri" pitchFamily="34" charset="0"/>
              </a:rPr>
              <a:t>SciCam</a:t>
            </a:r>
            <a:r>
              <a:rPr lang="en-US" dirty="0">
                <a:latin typeface="Calibri" pitchFamily="34" charset="0"/>
              </a:rPr>
              <a:t>, /</a:t>
            </a:r>
            <a:r>
              <a:rPr lang="en-US" dirty="0" err="1">
                <a:latin typeface="Calibri" pitchFamily="34" charset="0"/>
              </a:rPr>
              <a:t>dev</a:t>
            </a:r>
            <a:r>
              <a:rPr lang="en-US" dirty="0">
                <a:latin typeface="Calibri" pitchFamily="34" charset="0"/>
              </a:rPr>
              <a:t>/</a:t>
            </a:r>
            <a:r>
              <a:rPr lang="en-US" dirty="0" err="1">
                <a:latin typeface="Calibri" pitchFamily="34" charset="0"/>
              </a:rPr>
              <a:t>BrowCam</a:t>
            </a:r>
            <a:r>
              <a:rPr lang="en-US" dirty="0">
                <a:latin typeface="Calibri" pitchFamily="34" charset="0"/>
              </a:rPr>
              <a:t>, and /</a:t>
            </a:r>
            <a:r>
              <a:rPr lang="en-US" dirty="0" err="1">
                <a:latin typeface="Calibri" pitchFamily="34" charset="0"/>
              </a:rPr>
              <a:t>dev</a:t>
            </a:r>
            <a:r>
              <a:rPr lang="en-US" dirty="0">
                <a:latin typeface="Calibri" pitchFamily="34" charset="0"/>
              </a:rPr>
              <a:t>/</a:t>
            </a:r>
            <a:r>
              <a:rPr lang="en-US" dirty="0" err="1">
                <a:latin typeface="Calibri" pitchFamily="34" charset="0"/>
              </a:rPr>
              <a:t>PilotCam</a:t>
            </a:r>
            <a:r>
              <a:rPr lang="en-US" dirty="0">
                <a:latin typeface="Calibri" pitchFamily="34" charset="0"/>
              </a:rPr>
              <a:t>. </a:t>
            </a:r>
            <a:r>
              <a:rPr lang="en-US" dirty="0" smtClean="0">
                <a:latin typeface="Calibri" pitchFamily="34" charset="0"/>
              </a:rPr>
              <a:t>Proper stream identification persists as </a:t>
            </a:r>
            <a:r>
              <a:rPr lang="en-US" dirty="0">
                <a:latin typeface="Calibri" pitchFamily="34" charset="0"/>
              </a:rPr>
              <a:t>long as </a:t>
            </a:r>
            <a:r>
              <a:rPr lang="en-US" dirty="0" smtClean="0">
                <a:latin typeface="Calibri" pitchFamily="34" charset="0"/>
              </a:rPr>
              <a:t>the </a:t>
            </a:r>
            <a:r>
              <a:rPr lang="en-US" dirty="0">
                <a:latin typeface="Calibri" pitchFamily="34" charset="0"/>
              </a:rPr>
              <a:t>usual </a:t>
            </a:r>
            <a:r>
              <a:rPr lang="en-US" i="1" dirty="0">
                <a:latin typeface="Calibri" pitchFamily="34" charset="0"/>
              </a:rPr>
              <a:t>Jason </a:t>
            </a:r>
            <a:r>
              <a:rPr lang="en-US" dirty="0">
                <a:latin typeface="Calibri" pitchFamily="34" charset="0"/>
              </a:rPr>
              <a:t>in-field </a:t>
            </a:r>
            <a:r>
              <a:rPr lang="en-US" dirty="0" smtClean="0">
                <a:latin typeface="Calibri" pitchFamily="34" charset="0"/>
              </a:rPr>
              <a:t>practice that maintains cabling between </a:t>
            </a:r>
            <a:r>
              <a:rPr lang="en-US" dirty="0">
                <a:latin typeface="Calibri" pitchFamily="34" charset="0"/>
              </a:rPr>
              <a:t>camera and Colossus card </a:t>
            </a:r>
            <a:r>
              <a:rPr lang="en-US" dirty="0" smtClean="0">
                <a:latin typeface="Calibri" pitchFamily="34" charset="0"/>
              </a:rPr>
              <a:t>remains </a:t>
            </a:r>
            <a:r>
              <a:rPr lang="en-US" dirty="0">
                <a:latin typeface="Calibri" pitchFamily="34" charset="0"/>
              </a:rPr>
              <a:t>in </a:t>
            </a:r>
            <a:r>
              <a:rPr lang="en-US" dirty="0" smtClean="0">
                <a:latin typeface="Calibri" pitchFamily="34" charset="0"/>
              </a:rPr>
              <a:t>place</a:t>
            </a:r>
            <a:r>
              <a:rPr lang="en-US" dirty="0">
                <a:latin typeface="Calibri" pitchFamily="34" charset="0"/>
              </a:rPr>
              <a:t>.</a:t>
            </a:r>
            <a:endParaRPr lang="en-US" i="1" dirty="0">
              <a:latin typeface="Calibri" pitchFamily="34" charset="0"/>
            </a:endParaRPr>
          </a:p>
          <a:p>
            <a:endParaRPr lang="en-US" dirty="0"/>
          </a:p>
        </p:txBody>
      </p:sp>
      <p:sp>
        <p:nvSpPr>
          <p:cNvPr id="26" name="Text Placeholder 25"/>
          <p:cNvSpPr>
            <a:spLocks noGrp="1"/>
          </p:cNvSpPr>
          <p:nvPr>
            <p:ph type="body" sz="quarter" idx="29"/>
          </p:nvPr>
        </p:nvSpPr>
        <p:spPr>
          <a:xfrm>
            <a:off x="13810732" y="32517178"/>
            <a:ext cx="12935857" cy="697033"/>
          </a:xfrm>
        </p:spPr>
        <p:txBody>
          <a:bodyPr/>
          <a:lstStyle/>
          <a:p>
            <a:r>
              <a:rPr lang="en-US" smtClean="0"/>
              <a:t>Acknowledgments</a:t>
            </a:r>
            <a:endParaRPr lang="en-US" dirty="0"/>
          </a:p>
        </p:txBody>
      </p:sp>
      <p:sp>
        <p:nvSpPr>
          <p:cNvPr id="27" name="Text Placeholder 26"/>
          <p:cNvSpPr>
            <a:spLocks noGrp="1"/>
          </p:cNvSpPr>
          <p:nvPr>
            <p:ph type="body" sz="quarter" idx="30"/>
          </p:nvPr>
        </p:nvSpPr>
        <p:spPr>
          <a:xfrm>
            <a:off x="13856717" y="33059562"/>
            <a:ext cx="12942336" cy="2335049"/>
          </a:xfrm>
        </p:spPr>
        <p:txBody>
          <a:bodyPr/>
          <a:lstStyle/>
          <a:p>
            <a:r>
              <a:rPr lang="en-US" sz="1400" dirty="0"/>
              <a:t>The NDSF is sponsored by the National Science Foundation, the Office of Naval Research, and the National Oceanic and Atmospheric Administration. The operation is managed by WHOI and overseen by the University-National Oceanographic Laboratory System (UNOLS), an organization of 62 academic institutions and national laboratories involved in marine research</a:t>
            </a:r>
            <a:r>
              <a:rPr lang="en-US" sz="1400" dirty="0" smtClean="0"/>
              <a:t>.</a:t>
            </a:r>
          </a:p>
          <a:p>
            <a:r>
              <a:rPr lang="en-US" sz="1400" dirty="0" smtClean="0"/>
              <a:t>The author extends appreciation to contributors to the open source software projects upon which this equipment was built:</a:t>
            </a:r>
          </a:p>
          <a:p>
            <a:pPr marL="285750" indent="-285750">
              <a:buFont typeface="Arial"/>
              <a:buChar char="•"/>
            </a:pPr>
            <a:r>
              <a:rPr lang="en-US" sz="1400" dirty="0" smtClean="0"/>
              <a:t>GNU/Linux and Ubuntu</a:t>
            </a:r>
          </a:p>
          <a:p>
            <a:pPr marL="285750" indent="-285750">
              <a:buFont typeface="Arial"/>
              <a:buChar char="•"/>
            </a:pPr>
            <a:r>
              <a:rPr lang="en-US" sz="1400" dirty="0" smtClean="0"/>
              <a:t>The </a:t>
            </a:r>
            <a:r>
              <a:rPr lang="en-US" sz="1400" dirty="0" err="1" smtClean="0"/>
              <a:t>Qt</a:t>
            </a:r>
            <a:r>
              <a:rPr lang="en-US" sz="1400" dirty="0" smtClean="0"/>
              <a:t> Project</a:t>
            </a:r>
          </a:p>
          <a:p>
            <a:pPr marL="285750" indent="-285750">
              <a:buFont typeface="Arial"/>
              <a:buChar char="•"/>
            </a:pPr>
            <a:r>
              <a:rPr lang="en-US" sz="1400" dirty="0" err="1" smtClean="0"/>
              <a:t>Gstreamer</a:t>
            </a:r>
            <a:endParaRPr lang="en-US" sz="1400" dirty="0" smtClean="0"/>
          </a:p>
          <a:p>
            <a:pPr marL="285750" indent="-285750">
              <a:buFont typeface="Arial"/>
              <a:buChar char="•"/>
            </a:pPr>
            <a:r>
              <a:rPr lang="en-US" sz="1400" dirty="0" smtClean="0"/>
              <a:t>Python</a:t>
            </a:r>
            <a:endParaRPr lang="en-US" sz="1400" dirty="0"/>
          </a:p>
        </p:txBody>
      </p:sp>
      <p:sp>
        <p:nvSpPr>
          <p:cNvPr id="28" name="Text Placeholder 27"/>
          <p:cNvSpPr>
            <a:spLocks noGrp="1"/>
          </p:cNvSpPr>
          <p:nvPr>
            <p:ph type="body" sz="quarter" idx="96"/>
          </p:nvPr>
        </p:nvSpPr>
        <p:spPr>
          <a:xfrm>
            <a:off x="534979" y="10729478"/>
            <a:ext cx="12957406" cy="12214674"/>
          </a:xfrm>
        </p:spPr>
        <p:txBody>
          <a:bodyPr/>
          <a:lstStyle/>
          <a:p>
            <a:r>
              <a:rPr lang="en-US" b="1" dirty="0" smtClean="0">
                <a:latin typeface="Calibri" pitchFamily="34" charset="0"/>
              </a:rPr>
              <a:t>Relevant Factors</a:t>
            </a:r>
          </a:p>
          <a:p>
            <a:pPr marL="457200" indent="-457200">
              <a:buFont typeface="+mj-lt"/>
              <a:buAutoNum type="arabicPeriod"/>
            </a:pPr>
            <a:r>
              <a:rPr lang="en-US" dirty="0" smtClean="0">
                <a:latin typeface="Calibri" pitchFamily="34" charset="0"/>
              </a:rPr>
              <a:t>A </a:t>
            </a:r>
            <a:r>
              <a:rPr lang="en-US" dirty="0">
                <a:latin typeface="Calibri" pitchFamily="34" charset="0"/>
              </a:rPr>
              <a:t>long-established practice of </a:t>
            </a:r>
            <a:r>
              <a:rPr lang="en-US" i="1" dirty="0">
                <a:latin typeface="Calibri" pitchFamily="34" charset="0"/>
              </a:rPr>
              <a:t>ROV</a:t>
            </a:r>
            <a:r>
              <a:rPr lang="en-US" dirty="0">
                <a:latin typeface="Calibri" pitchFamily="34" charset="0"/>
              </a:rPr>
              <a:t> </a:t>
            </a:r>
            <a:r>
              <a:rPr lang="en-US" i="1" dirty="0">
                <a:latin typeface="Calibri" pitchFamily="34" charset="0"/>
              </a:rPr>
              <a:t>Jason</a:t>
            </a:r>
            <a:r>
              <a:rPr lang="en-US" dirty="0">
                <a:latin typeface="Calibri" pitchFamily="34" charset="0"/>
              </a:rPr>
              <a:t> </a:t>
            </a:r>
            <a:r>
              <a:rPr lang="en-US" dirty="0" smtClean="0">
                <a:latin typeface="Calibri" pitchFamily="34" charset="0"/>
              </a:rPr>
              <a:t>in field </a:t>
            </a:r>
            <a:r>
              <a:rPr lang="en-US" dirty="0">
                <a:latin typeface="Calibri" pitchFamily="34" charset="0"/>
              </a:rPr>
              <a:t>operations has been to record and archive imagery from </a:t>
            </a:r>
            <a:r>
              <a:rPr lang="en-US" i="1" dirty="0">
                <a:latin typeface="Calibri" pitchFamily="34" charset="0"/>
              </a:rPr>
              <a:t>Jason’s </a:t>
            </a:r>
            <a:r>
              <a:rPr lang="en-US" dirty="0">
                <a:latin typeface="Calibri" pitchFamily="34" charset="0"/>
              </a:rPr>
              <a:t>primary</a:t>
            </a:r>
            <a:r>
              <a:rPr lang="en-US" i="1" dirty="0">
                <a:latin typeface="Calibri" pitchFamily="34" charset="0"/>
              </a:rPr>
              <a:t> </a:t>
            </a:r>
            <a:r>
              <a:rPr lang="en-US" dirty="0">
                <a:latin typeface="Calibri" pitchFamily="34" charset="0"/>
              </a:rPr>
              <a:t>cameras</a:t>
            </a:r>
            <a:r>
              <a:rPr lang="en-US" i="1" dirty="0">
                <a:latin typeface="Calibri" pitchFamily="34" charset="0"/>
              </a:rPr>
              <a:t> </a:t>
            </a:r>
            <a:r>
              <a:rPr lang="en-US" dirty="0" smtClean="0">
                <a:latin typeface="Calibri" pitchFamily="34" charset="0"/>
              </a:rPr>
              <a:t>(currently three) during </a:t>
            </a:r>
            <a:r>
              <a:rPr lang="en-US" dirty="0">
                <a:latin typeface="Calibri" pitchFamily="34" charset="0"/>
              </a:rPr>
              <a:t>all of the time that the vehicle is on the ocean bottom. </a:t>
            </a:r>
            <a:r>
              <a:rPr lang="en-US" i="1" dirty="0" smtClean="0">
                <a:latin typeface="Calibri" pitchFamily="34" charset="0"/>
              </a:rPr>
              <a:t>Jason</a:t>
            </a:r>
            <a:r>
              <a:rPr lang="en-US" dirty="0" smtClean="0">
                <a:latin typeface="Calibri" pitchFamily="34" charset="0"/>
              </a:rPr>
              <a:t> averages over 1100 hours annually on the bottom. </a:t>
            </a:r>
            <a:endParaRPr lang="en-US" dirty="0">
              <a:latin typeface="Calibri" pitchFamily="34" charset="0"/>
            </a:endParaRPr>
          </a:p>
          <a:p>
            <a:pPr marL="457200" indent="-457200">
              <a:buFont typeface="+mj-lt"/>
              <a:buAutoNum type="arabicPeriod"/>
            </a:pPr>
            <a:r>
              <a:rPr lang="en-US" dirty="0" smtClean="0">
                <a:latin typeface="Calibri" pitchFamily="34" charset="0"/>
              </a:rPr>
              <a:t>During </a:t>
            </a:r>
            <a:r>
              <a:rPr lang="en-US" i="1" dirty="0">
                <a:latin typeface="Calibri" pitchFamily="34" charset="0"/>
              </a:rPr>
              <a:t>Jason</a:t>
            </a:r>
            <a:r>
              <a:rPr lang="en-US" dirty="0">
                <a:latin typeface="Calibri" pitchFamily="34" charset="0"/>
              </a:rPr>
              <a:t> </a:t>
            </a:r>
            <a:r>
              <a:rPr lang="en-US" dirty="0" smtClean="0">
                <a:latin typeface="Calibri" pitchFamily="34" charset="0"/>
              </a:rPr>
              <a:t>at-sea operations </a:t>
            </a:r>
            <a:r>
              <a:rPr lang="en-US" dirty="0">
                <a:latin typeface="Calibri" pitchFamily="34" charset="0"/>
              </a:rPr>
              <a:t>the handling of </a:t>
            </a:r>
            <a:r>
              <a:rPr lang="en-US" dirty="0" smtClean="0">
                <a:latin typeface="Calibri" pitchFamily="34" charset="0"/>
              </a:rPr>
              <a:t>media and the </a:t>
            </a:r>
            <a:r>
              <a:rPr lang="en-US" dirty="0">
                <a:latin typeface="Calibri" pitchFamily="34" charset="0"/>
              </a:rPr>
              <a:t>logging of </a:t>
            </a:r>
            <a:r>
              <a:rPr lang="en-US" dirty="0" smtClean="0">
                <a:latin typeface="Calibri" pitchFamily="34" charset="0"/>
              </a:rPr>
              <a:t>video metadata has historically been performed manually. </a:t>
            </a:r>
            <a:r>
              <a:rPr lang="en-US" dirty="0">
                <a:latin typeface="Calibri" pitchFamily="34" charset="0"/>
              </a:rPr>
              <a:t>This was </a:t>
            </a:r>
            <a:r>
              <a:rPr lang="en-US" dirty="0" smtClean="0">
                <a:latin typeface="Calibri" pitchFamily="34" charset="0"/>
              </a:rPr>
              <a:t>error</a:t>
            </a:r>
            <a:r>
              <a:rPr lang="en-US" dirty="0">
                <a:latin typeface="Calibri" pitchFamily="34" charset="0"/>
              </a:rPr>
              <a:t>-prone and </a:t>
            </a:r>
            <a:r>
              <a:rPr lang="en-US" dirty="0" smtClean="0">
                <a:latin typeface="Calibri" pitchFamily="34" charset="0"/>
              </a:rPr>
              <a:t>inefficient. An upgrade from hand-operated appliance-based recording to automated computer-based recording was a goal.</a:t>
            </a:r>
            <a:endParaRPr lang="en-US" dirty="0">
              <a:latin typeface="Calibri" pitchFamily="34" charset="0"/>
            </a:endParaRPr>
          </a:p>
          <a:p>
            <a:pPr marL="457200" indent="-457200">
              <a:buFont typeface="+mj-lt"/>
              <a:buAutoNum type="arabicPeriod"/>
            </a:pPr>
            <a:r>
              <a:rPr lang="en-US" dirty="0" smtClean="0">
                <a:latin typeface="Calibri" pitchFamily="34" charset="0"/>
              </a:rPr>
              <a:t>Routine </a:t>
            </a:r>
            <a:r>
              <a:rPr lang="en-US" dirty="0">
                <a:latin typeface="Calibri" pitchFamily="34" charset="0"/>
              </a:rPr>
              <a:t>industry practice is to apply a compression-decompression algorithm (codec) in real time to </a:t>
            </a:r>
            <a:r>
              <a:rPr lang="en-US" dirty="0" smtClean="0">
                <a:latin typeface="Calibri" pitchFamily="34" charset="0"/>
              </a:rPr>
              <a:t>reduce </a:t>
            </a:r>
            <a:r>
              <a:rPr lang="en-US" dirty="0">
                <a:latin typeface="Calibri" pitchFamily="34" charset="0"/>
              </a:rPr>
              <a:t>bandwidth and </a:t>
            </a:r>
            <a:r>
              <a:rPr lang="en-US" dirty="0" smtClean="0">
                <a:latin typeface="Calibri" pitchFamily="34" charset="0"/>
              </a:rPr>
              <a:t>volume. </a:t>
            </a:r>
            <a:r>
              <a:rPr lang="en-US" dirty="0">
                <a:latin typeface="Calibri" pitchFamily="34" charset="0"/>
              </a:rPr>
              <a:t>C</a:t>
            </a:r>
            <a:r>
              <a:rPr lang="en-US" dirty="0" smtClean="0">
                <a:latin typeface="Calibri" pitchFamily="34" charset="0"/>
              </a:rPr>
              <a:t>odecs balance fidelity and post-capture usage </a:t>
            </a:r>
            <a:r>
              <a:rPr lang="en-US" dirty="0">
                <a:latin typeface="Calibri" pitchFamily="34" charset="0"/>
              </a:rPr>
              <a:t>against </a:t>
            </a:r>
            <a:r>
              <a:rPr lang="en-US" dirty="0" smtClean="0">
                <a:latin typeface="Calibri" pitchFamily="34" charset="0"/>
              </a:rPr>
              <a:t>output data rate. Codecs called </a:t>
            </a:r>
            <a:r>
              <a:rPr lang="en-US" i="1" dirty="0">
                <a:latin typeface="Calibri" pitchFamily="34" charset="0"/>
              </a:rPr>
              <a:t>intermediates</a:t>
            </a:r>
            <a:r>
              <a:rPr lang="en-US" dirty="0">
                <a:latin typeface="Calibri" pitchFamily="34" charset="0"/>
              </a:rPr>
              <a:t> retain </a:t>
            </a:r>
            <a:r>
              <a:rPr lang="en-US" dirty="0" smtClean="0">
                <a:latin typeface="Calibri" pitchFamily="34" charset="0"/>
              </a:rPr>
              <a:t>larger amounts </a:t>
            </a:r>
            <a:r>
              <a:rPr lang="en-US" dirty="0">
                <a:latin typeface="Calibri" pitchFamily="34" charset="0"/>
              </a:rPr>
              <a:t>of original information and </a:t>
            </a:r>
            <a:r>
              <a:rPr lang="en-US" dirty="0" smtClean="0">
                <a:latin typeface="Calibri" pitchFamily="34" charset="0"/>
              </a:rPr>
              <a:t>products are </a:t>
            </a:r>
            <a:r>
              <a:rPr lang="en-US" dirty="0">
                <a:latin typeface="Calibri" pitchFamily="34" charset="0"/>
              </a:rPr>
              <a:t>typically </a:t>
            </a:r>
            <a:r>
              <a:rPr lang="en-US" dirty="0" smtClean="0">
                <a:latin typeface="Calibri" pitchFamily="34" charset="0"/>
              </a:rPr>
              <a:t>used in frame-by-frame editing. </a:t>
            </a:r>
            <a:r>
              <a:rPr lang="en-US" i="1" dirty="0">
                <a:latin typeface="Calibri" pitchFamily="34" charset="0"/>
              </a:rPr>
              <a:t>D</a:t>
            </a:r>
            <a:r>
              <a:rPr lang="en-US" i="1" dirty="0" smtClean="0">
                <a:latin typeface="Calibri" pitchFamily="34" charset="0"/>
              </a:rPr>
              <a:t>elivery </a:t>
            </a:r>
            <a:r>
              <a:rPr lang="en-US" dirty="0">
                <a:latin typeface="Calibri" pitchFamily="34" charset="0"/>
              </a:rPr>
              <a:t>codecs</a:t>
            </a:r>
            <a:r>
              <a:rPr lang="en-US" i="1" dirty="0">
                <a:latin typeface="Calibri" pitchFamily="34" charset="0"/>
              </a:rPr>
              <a:t> </a:t>
            </a:r>
            <a:r>
              <a:rPr lang="en-US" dirty="0">
                <a:latin typeface="Calibri" pitchFamily="34" charset="0"/>
              </a:rPr>
              <a:t>are meant for </a:t>
            </a:r>
            <a:r>
              <a:rPr lang="en-US" dirty="0" smtClean="0">
                <a:latin typeface="Calibri" pitchFamily="34" charset="0"/>
              </a:rPr>
              <a:t>viewing and sharing, and little editing. Delivery codecs produce much less voluminous results. Since </a:t>
            </a:r>
            <a:r>
              <a:rPr lang="en-US" dirty="0">
                <a:latin typeface="Calibri" pitchFamily="34" charset="0"/>
              </a:rPr>
              <a:t>the constant on-bottom recordings from </a:t>
            </a:r>
            <a:r>
              <a:rPr lang="en-US" i="1" dirty="0">
                <a:latin typeface="Calibri" pitchFamily="34" charset="0"/>
              </a:rPr>
              <a:t>Jason </a:t>
            </a:r>
            <a:r>
              <a:rPr lang="en-US" dirty="0">
                <a:latin typeface="Calibri" pitchFamily="34" charset="0"/>
              </a:rPr>
              <a:t>are</a:t>
            </a:r>
            <a:r>
              <a:rPr lang="en-US" i="1" dirty="0">
                <a:latin typeface="Calibri" pitchFamily="34" charset="0"/>
              </a:rPr>
              <a:t> </a:t>
            </a:r>
            <a:r>
              <a:rPr lang="en-US" dirty="0">
                <a:latin typeface="Calibri" pitchFamily="34" charset="0"/>
              </a:rPr>
              <a:t>primarily intended to be viewed and not edited, it was appropriate to implement a delivery codec. </a:t>
            </a:r>
            <a:endParaRPr lang="en-US" dirty="0" smtClean="0">
              <a:latin typeface="Calibri" pitchFamily="34" charset="0"/>
            </a:endParaRPr>
          </a:p>
          <a:p>
            <a:pPr marL="457200" indent="-457200">
              <a:buFont typeface="+mj-lt"/>
              <a:buAutoNum type="arabicPeriod"/>
            </a:pPr>
            <a:r>
              <a:rPr lang="en-US" dirty="0">
                <a:latin typeface="Calibri" pitchFamily="34" charset="0"/>
              </a:rPr>
              <a:t>F</a:t>
            </a:r>
            <a:r>
              <a:rPr lang="en-US" dirty="0" smtClean="0">
                <a:latin typeface="Calibri" pitchFamily="34" charset="0"/>
              </a:rPr>
              <a:t>uture </a:t>
            </a:r>
            <a:r>
              <a:rPr lang="en-US" dirty="0">
                <a:latin typeface="Calibri" pitchFamily="34" charset="0"/>
              </a:rPr>
              <a:t>operational </a:t>
            </a:r>
            <a:r>
              <a:rPr lang="en-US" dirty="0" smtClean="0">
                <a:latin typeface="Calibri" pitchFamily="34" charset="0"/>
              </a:rPr>
              <a:t>behavior</a:t>
            </a:r>
            <a:r>
              <a:rPr lang="en-US" dirty="0">
                <a:latin typeface="Calibri" pitchFamily="34" charset="0"/>
              </a:rPr>
              <a:t> </a:t>
            </a:r>
            <a:r>
              <a:rPr lang="en-US" dirty="0" smtClean="0">
                <a:latin typeface="Calibri" pitchFamily="34" charset="0"/>
              </a:rPr>
              <a:t>will probably require control </a:t>
            </a:r>
            <a:r>
              <a:rPr lang="en-US" dirty="0">
                <a:latin typeface="Calibri" pitchFamily="34" charset="0"/>
              </a:rPr>
              <a:t>from outside the control van or from shore. </a:t>
            </a:r>
            <a:endParaRPr lang="en-US" dirty="0" smtClean="0">
              <a:latin typeface="Calibri" pitchFamily="34" charset="0"/>
            </a:endParaRPr>
          </a:p>
          <a:p>
            <a:r>
              <a:rPr lang="en-US" b="1" dirty="0" smtClean="0">
                <a:latin typeface="Calibri" pitchFamily="34" charset="0"/>
              </a:rPr>
              <a:t>Criteria</a:t>
            </a:r>
          </a:p>
          <a:p>
            <a:r>
              <a:rPr lang="en-US" dirty="0">
                <a:latin typeface="Calibri" pitchFamily="34" charset="0"/>
              </a:rPr>
              <a:t>W</a:t>
            </a:r>
            <a:r>
              <a:rPr lang="en-US" dirty="0" smtClean="0">
                <a:latin typeface="Calibri" pitchFamily="34" charset="0"/>
              </a:rPr>
              <a:t>e </a:t>
            </a:r>
            <a:r>
              <a:rPr lang="en-US" dirty="0">
                <a:latin typeface="Calibri" pitchFamily="34" charset="0"/>
              </a:rPr>
              <a:t>did not identify a commercial recorder that could satisfactorily address these targets. This led to the decision to build a system in-house that </a:t>
            </a:r>
            <a:r>
              <a:rPr lang="en-US" dirty="0" smtClean="0">
                <a:latin typeface="Calibri" pitchFamily="34" charset="0"/>
              </a:rPr>
              <a:t>satisfies </a:t>
            </a:r>
            <a:r>
              <a:rPr lang="en-US" dirty="0">
                <a:latin typeface="Calibri" pitchFamily="34" charset="0"/>
              </a:rPr>
              <a:t>the </a:t>
            </a:r>
            <a:r>
              <a:rPr lang="en-US" dirty="0" smtClean="0">
                <a:latin typeface="Calibri" pitchFamily="34" charset="0"/>
              </a:rPr>
              <a:t>following:</a:t>
            </a:r>
            <a:endParaRPr lang="en-US" dirty="0">
              <a:latin typeface="Calibri" pitchFamily="34" charset="0"/>
            </a:endParaRPr>
          </a:p>
          <a:p>
            <a:pPr marL="514350" indent="-514350">
              <a:buFont typeface="Arial"/>
              <a:buChar char="•"/>
            </a:pPr>
            <a:r>
              <a:rPr lang="en-US" dirty="0">
                <a:latin typeface="Calibri" pitchFamily="34" charset="0"/>
              </a:rPr>
              <a:t>Capture of video from multiple, independent, high definition </a:t>
            </a:r>
            <a:r>
              <a:rPr lang="en-US" dirty="0" smtClean="0">
                <a:latin typeface="Calibri" pitchFamily="34" charset="0"/>
              </a:rPr>
              <a:t>cameras.</a:t>
            </a:r>
          </a:p>
          <a:p>
            <a:pPr marL="514350" indent="-514350">
              <a:buFont typeface="Arial"/>
              <a:buChar char="•"/>
            </a:pPr>
            <a:r>
              <a:rPr lang="en-US" dirty="0" smtClean="0">
                <a:latin typeface="Calibri" pitchFamily="34" charset="0"/>
              </a:rPr>
              <a:t>Use of </a:t>
            </a:r>
            <a:r>
              <a:rPr lang="en-US" dirty="0">
                <a:latin typeface="Calibri" pitchFamily="34" charset="0"/>
              </a:rPr>
              <a:t>a </a:t>
            </a:r>
            <a:r>
              <a:rPr lang="en-US" dirty="0" smtClean="0">
                <a:latin typeface="Calibri" pitchFamily="34" charset="0"/>
              </a:rPr>
              <a:t>codec </a:t>
            </a:r>
            <a:r>
              <a:rPr lang="en-US" dirty="0">
                <a:latin typeface="Calibri" pitchFamily="34" charset="0"/>
              </a:rPr>
              <a:t>that retains fidelity while using minimal storage space.</a:t>
            </a:r>
          </a:p>
          <a:p>
            <a:pPr marL="514350" indent="-514350">
              <a:buFont typeface="Arial"/>
              <a:buChar char="•"/>
            </a:pPr>
            <a:r>
              <a:rPr lang="en-US" dirty="0">
                <a:latin typeface="Calibri" pitchFamily="34" charset="0"/>
              </a:rPr>
              <a:t>Automatic naming of files to </a:t>
            </a:r>
            <a:r>
              <a:rPr lang="en-US" dirty="0" smtClean="0">
                <a:latin typeface="Calibri" pitchFamily="34" charset="0"/>
              </a:rPr>
              <a:t>source </a:t>
            </a:r>
            <a:r>
              <a:rPr lang="en-US" dirty="0">
                <a:latin typeface="Calibri" pitchFamily="34" charset="0"/>
              </a:rPr>
              <a:t>camera and </a:t>
            </a:r>
            <a:r>
              <a:rPr lang="en-US" dirty="0" smtClean="0">
                <a:latin typeface="Calibri" pitchFamily="34" charset="0"/>
              </a:rPr>
              <a:t>time of capture.</a:t>
            </a:r>
            <a:endParaRPr lang="en-US" dirty="0">
              <a:latin typeface="Calibri" pitchFamily="34" charset="0"/>
            </a:endParaRPr>
          </a:p>
          <a:p>
            <a:pPr marL="514350" indent="-514350">
              <a:buFont typeface="Arial"/>
              <a:buChar char="•"/>
            </a:pPr>
            <a:r>
              <a:rPr lang="en-US" dirty="0">
                <a:latin typeface="Calibri" pitchFamily="34" charset="0"/>
              </a:rPr>
              <a:t>Simultaneous capture of operational data and metadata (time, navigation, environmental </a:t>
            </a:r>
            <a:r>
              <a:rPr lang="en-US" dirty="0" smtClean="0">
                <a:latin typeface="Calibri" pitchFamily="34" charset="0"/>
              </a:rPr>
              <a:t>data, dive ID, cruise ID) </a:t>
            </a:r>
            <a:r>
              <a:rPr lang="en-US" dirty="0">
                <a:latin typeface="Calibri" pitchFamily="34" charset="0"/>
              </a:rPr>
              <a:t>for </a:t>
            </a:r>
            <a:r>
              <a:rPr lang="en-US" dirty="0" smtClean="0">
                <a:latin typeface="Calibri" pitchFamily="34" charset="0"/>
              </a:rPr>
              <a:t>annotation during </a:t>
            </a:r>
            <a:r>
              <a:rPr lang="en-US" dirty="0">
                <a:latin typeface="Calibri" pitchFamily="34" charset="0"/>
              </a:rPr>
              <a:t>video playback.</a:t>
            </a:r>
          </a:p>
          <a:p>
            <a:pPr marL="514350" indent="-514350">
              <a:buFont typeface="Arial"/>
              <a:buChar char="•"/>
            </a:pPr>
            <a:r>
              <a:rPr lang="en-US" dirty="0">
                <a:latin typeface="Calibri" pitchFamily="34" charset="0"/>
              </a:rPr>
              <a:t>Automatically controllable on/off recording in reaction to vehicle behavior</a:t>
            </a:r>
            <a:r>
              <a:rPr lang="en-US" dirty="0" smtClean="0">
                <a:latin typeface="Calibri" pitchFamily="34" charset="0"/>
              </a:rPr>
              <a:t>.</a:t>
            </a:r>
          </a:p>
          <a:p>
            <a:pPr marL="514350" indent="-514350">
              <a:buFont typeface="Arial"/>
              <a:buChar char="•"/>
            </a:pPr>
            <a:r>
              <a:rPr lang="en-US" dirty="0" smtClean="0">
                <a:latin typeface="Calibri" pitchFamily="34" charset="0"/>
              </a:rPr>
              <a:t>For </a:t>
            </a:r>
            <a:r>
              <a:rPr lang="en-US" i="1" dirty="0" smtClean="0">
                <a:latin typeface="Calibri" pitchFamily="34" charset="0"/>
              </a:rPr>
              <a:t>Jason</a:t>
            </a:r>
            <a:r>
              <a:rPr lang="en-US" dirty="0" smtClean="0">
                <a:latin typeface="Calibri" pitchFamily="34" charset="0"/>
              </a:rPr>
              <a:t>, auto start </a:t>
            </a:r>
            <a:r>
              <a:rPr lang="en-US" dirty="0">
                <a:latin typeface="Calibri" pitchFamily="34" charset="0"/>
              </a:rPr>
              <a:t>and </a:t>
            </a:r>
            <a:r>
              <a:rPr lang="en-US" dirty="0" smtClean="0">
                <a:latin typeface="Calibri" pitchFamily="34" charset="0"/>
              </a:rPr>
              <a:t>stop in </a:t>
            </a:r>
            <a:r>
              <a:rPr lang="en-US" dirty="0">
                <a:latin typeface="Calibri" pitchFamily="34" charset="0"/>
              </a:rPr>
              <a:t>reaction to measurements of altitude above the ocean bottom.</a:t>
            </a:r>
          </a:p>
          <a:p>
            <a:pPr marL="514350" indent="-514350">
              <a:buFont typeface="Arial"/>
              <a:buChar char="•"/>
            </a:pPr>
            <a:r>
              <a:rPr lang="en-US" dirty="0">
                <a:latin typeface="Calibri" pitchFamily="34" charset="0"/>
              </a:rPr>
              <a:t>Network connectivity for file transfer and remote </a:t>
            </a:r>
            <a:r>
              <a:rPr lang="en-US" dirty="0" smtClean="0">
                <a:latin typeface="Calibri" pitchFamily="34" charset="0"/>
              </a:rPr>
              <a:t>operation.</a:t>
            </a:r>
            <a:endParaRPr lang="en-US" dirty="0">
              <a:latin typeface="Calibri" pitchFamily="34" charset="0"/>
            </a:endParaRPr>
          </a:p>
          <a:p>
            <a:pPr marL="514350" indent="-514350">
              <a:buFont typeface="Arial"/>
              <a:buChar char="•"/>
            </a:pPr>
            <a:r>
              <a:rPr lang="en-US" dirty="0">
                <a:latin typeface="Calibri" pitchFamily="34" charset="0"/>
              </a:rPr>
              <a:t>Modular design to promote flexibility and upgradeability. </a:t>
            </a:r>
            <a:endParaRPr lang="en-US" dirty="0" smtClean="0">
              <a:latin typeface="Calibri" pitchFamily="34" charset="0"/>
            </a:endParaRPr>
          </a:p>
          <a:p>
            <a:endParaRPr lang="en-US" dirty="0">
              <a:latin typeface="Calibri" pitchFamily="34" charset="0"/>
            </a:endParaRPr>
          </a:p>
        </p:txBody>
      </p:sp>
      <p:sp>
        <p:nvSpPr>
          <p:cNvPr id="29" name="Text Placeholder 28"/>
          <p:cNvSpPr>
            <a:spLocks noGrp="1"/>
          </p:cNvSpPr>
          <p:nvPr>
            <p:ph type="body" sz="quarter" idx="150"/>
          </p:nvPr>
        </p:nvSpPr>
        <p:spPr>
          <a:xfrm>
            <a:off x="3505967" y="3060699"/>
            <a:ext cx="20420066" cy="1300652"/>
          </a:xfrm>
        </p:spPr>
        <p:txBody>
          <a:bodyPr>
            <a:normAutofit fontScale="70000" lnSpcReduction="20000"/>
          </a:bodyPr>
          <a:lstStyle/>
          <a:p>
            <a:r>
              <a:rPr lang="en-US" sz="4800" dirty="0"/>
              <a:t>Woods Hole Oceanographic </a:t>
            </a:r>
            <a:r>
              <a:rPr lang="en-US" sz="4800" dirty="0" smtClean="0"/>
              <a:t>Institution</a:t>
            </a:r>
          </a:p>
          <a:p>
            <a:r>
              <a:rPr lang="en-US" sz="4800" dirty="0" smtClean="0"/>
              <a:t>National Deep Submergence Facility</a:t>
            </a:r>
          </a:p>
          <a:p>
            <a:r>
              <a:rPr lang="en-US" sz="1800" dirty="0" smtClean="0">
                <a:hlinkClick r:id="rId2"/>
              </a:rPr>
              <a:t>smccue@whoi.edu</a:t>
            </a:r>
            <a:r>
              <a:rPr lang="en-US" sz="1800" dirty="0" smtClean="0"/>
              <a:t>,</a:t>
            </a:r>
            <a:endParaRPr lang="en-US" sz="2100" dirty="0" smtClean="0"/>
          </a:p>
          <a:p>
            <a:endParaRPr lang="en-US" sz="4800" dirty="0"/>
          </a:p>
          <a:p>
            <a:endParaRPr lang="en-US" sz="4800" dirty="0"/>
          </a:p>
        </p:txBody>
      </p:sp>
      <p:sp>
        <p:nvSpPr>
          <p:cNvPr id="30" name="Text Placeholder 29"/>
          <p:cNvSpPr>
            <a:spLocks noGrp="1"/>
          </p:cNvSpPr>
          <p:nvPr>
            <p:ph type="body" sz="quarter" idx="151"/>
          </p:nvPr>
        </p:nvSpPr>
        <p:spPr/>
        <p:txBody>
          <a:bodyPr>
            <a:normAutofit/>
          </a:bodyPr>
          <a:lstStyle/>
          <a:p>
            <a:r>
              <a:rPr lang="en-US" sz="4800" dirty="0"/>
              <a:t>Scott J. McCue</a:t>
            </a:r>
          </a:p>
          <a:p>
            <a:endParaRPr lang="en-US" sz="4800" dirty="0"/>
          </a:p>
        </p:txBody>
      </p:sp>
      <p:sp>
        <p:nvSpPr>
          <p:cNvPr id="31" name="Text Placeholder 30"/>
          <p:cNvSpPr>
            <a:spLocks noGrp="1"/>
          </p:cNvSpPr>
          <p:nvPr>
            <p:ph type="body" sz="quarter" idx="153"/>
          </p:nvPr>
        </p:nvSpPr>
        <p:spPr/>
        <p:txBody>
          <a:bodyPr>
            <a:normAutofit fontScale="32500" lnSpcReduction="20000"/>
          </a:bodyPr>
          <a:lstStyle/>
          <a:p>
            <a:r>
              <a:rPr lang="en-US" sz="19700" dirty="0"/>
              <a:t>High Definition Video Recorder for Multiple Cameras on Long-Term Scientific </a:t>
            </a:r>
            <a:r>
              <a:rPr lang="en-US" sz="19700" dirty="0" smtClean="0"/>
              <a:t>Deployments</a:t>
            </a:r>
          </a:p>
          <a:p>
            <a:endParaRPr lang="en-US" sz="19700" dirty="0"/>
          </a:p>
        </p:txBody>
      </p:sp>
      <p:sp>
        <p:nvSpPr>
          <p:cNvPr id="41" name="TextBox 40"/>
          <p:cNvSpPr txBox="1"/>
          <p:nvPr/>
        </p:nvSpPr>
        <p:spPr>
          <a:xfrm>
            <a:off x="21564600" y="18241460"/>
            <a:ext cx="4775200" cy="3538148"/>
          </a:xfrm>
          <a:prstGeom prst="rect">
            <a:avLst/>
          </a:prstGeom>
          <a:noFill/>
        </p:spPr>
        <p:txBody>
          <a:bodyPr wrap="square" rtlCol="0">
            <a:spAutoFit/>
          </a:bodyPr>
          <a:lstStyle/>
          <a:p>
            <a:pPr>
              <a:lnSpc>
                <a:spcPts val="2700"/>
              </a:lnSpc>
            </a:pPr>
            <a:r>
              <a:rPr lang="fr-FR" sz="1600" i="1" dirty="0" smtClean="0"/>
              <a:t>Figure 1: </a:t>
            </a:r>
            <a:r>
              <a:rPr lang="fr-FR" sz="1600" i="1" dirty="0"/>
              <a:t>U</a:t>
            </a:r>
            <a:r>
              <a:rPr lang="fr-FR" sz="1600" i="1" dirty="0" smtClean="0"/>
              <a:t>ser interface to the </a:t>
            </a:r>
            <a:r>
              <a:rPr lang="fr-FR" sz="1600" i="1" dirty="0" err="1" smtClean="0"/>
              <a:t>recording</a:t>
            </a:r>
            <a:r>
              <a:rPr lang="fr-FR" sz="1600" i="1" dirty="0" smtClean="0"/>
              <a:t> system. </a:t>
            </a:r>
            <a:r>
              <a:rPr lang="fr-FR" sz="1600" i="1" dirty="0" err="1" smtClean="0"/>
              <a:t>Filenames</a:t>
            </a:r>
            <a:r>
              <a:rPr lang="fr-FR" sz="1600" i="1" dirty="0" smtClean="0"/>
              <a:t> are </a:t>
            </a:r>
            <a:r>
              <a:rPr lang="fr-FR" sz="1600" i="1" dirty="0" err="1" smtClean="0"/>
              <a:t>assembled</a:t>
            </a:r>
            <a:r>
              <a:rPr lang="fr-FR" sz="1600" i="1" dirty="0" smtClean="0"/>
              <a:t> in real time </a:t>
            </a:r>
            <a:r>
              <a:rPr lang="fr-FR" sz="1600" i="1" dirty="0" err="1" smtClean="0"/>
              <a:t>using</a:t>
            </a:r>
            <a:r>
              <a:rPr lang="fr-FR" sz="1600" i="1" dirty="0" smtClean="0"/>
              <a:t> camera </a:t>
            </a:r>
            <a:r>
              <a:rPr lang="fr-FR" sz="1600" i="1" dirty="0" err="1" smtClean="0"/>
              <a:t>name</a:t>
            </a:r>
            <a:r>
              <a:rPr lang="fr-FR" sz="1600" i="1" dirty="0" smtClean="0"/>
              <a:t> and system date-time. </a:t>
            </a:r>
            <a:r>
              <a:rPr lang="fr-FR" sz="1600" i="1" dirty="0" err="1" smtClean="0"/>
              <a:t>Status</a:t>
            </a:r>
            <a:r>
              <a:rPr lang="fr-FR" sz="1600" i="1" dirty="0" smtClean="0"/>
              <a:t> </a:t>
            </a:r>
            <a:r>
              <a:rPr lang="fr-FR" sz="1600" i="1" dirty="0" err="1" smtClean="0"/>
              <a:t>icons</a:t>
            </a:r>
            <a:r>
              <a:rPr lang="fr-FR" sz="1600" i="1" dirty="0" smtClean="0"/>
              <a:t> </a:t>
            </a:r>
            <a:r>
              <a:rPr lang="fr-FR" sz="1600" i="1" dirty="0" err="1" smtClean="0"/>
              <a:t>depict</a:t>
            </a:r>
            <a:r>
              <a:rPr lang="fr-FR" sz="1600" i="1" dirty="0" smtClean="0"/>
              <a:t> active </a:t>
            </a:r>
            <a:r>
              <a:rPr lang="fr-FR" sz="1600" i="1" dirty="0" err="1" smtClean="0"/>
              <a:t>recording</a:t>
            </a:r>
            <a:r>
              <a:rPr lang="fr-FR" sz="1600" i="1" dirty="0" smtClean="0"/>
              <a:t>. </a:t>
            </a:r>
            <a:r>
              <a:rPr lang="fr-FR" sz="1600" i="1" dirty="0" err="1" smtClean="0"/>
              <a:t>Filesystem</a:t>
            </a:r>
            <a:r>
              <a:rPr lang="fr-FR" sz="1600" i="1" dirty="0" smtClean="0"/>
              <a:t> </a:t>
            </a:r>
            <a:r>
              <a:rPr lang="fr-FR" sz="1600" i="1" dirty="0" err="1" smtClean="0"/>
              <a:t>checks</a:t>
            </a:r>
            <a:r>
              <a:rPr lang="fr-FR" sz="1600" i="1" dirty="0" smtClean="0"/>
              <a:t> have </a:t>
            </a:r>
            <a:r>
              <a:rPr lang="fr-FR" sz="1600" i="1" dirty="0" err="1" smtClean="0"/>
              <a:t>confirmed</a:t>
            </a:r>
            <a:r>
              <a:rPr lang="fr-FR" sz="1600" i="1" dirty="0" smtClean="0"/>
              <a:t> </a:t>
            </a:r>
            <a:r>
              <a:rPr lang="fr-FR" sz="1600" i="1" dirty="0" err="1" smtClean="0"/>
              <a:t>that</a:t>
            </a:r>
            <a:r>
              <a:rPr lang="fr-FR" sz="1600" i="1" dirty="0" smtClean="0"/>
              <a:t> clip files are </a:t>
            </a:r>
            <a:r>
              <a:rPr lang="fr-FR" sz="1600" i="1" dirty="0" err="1" smtClean="0"/>
              <a:t>growing</a:t>
            </a:r>
            <a:r>
              <a:rPr lang="fr-FR" sz="1600" i="1" dirty="0" smtClean="0"/>
              <a:t>. </a:t>
            </a:r>
            <a:r>
              <a:rPr lang="fr-FR" sz="1600" dirty="0" err="1" smtClean="0"/>
              <a:t>Metadata</a:t>
            </a:r>
            <a:r>
              <a:rPr lang="fr-FR" sz="1600" i="1" dirty="0" smtClean="0"/>
              <a:t> </a:t>
            </a:r>
            <a:r>
              <a:rPr lang="fr-FR" sz="1600" i="1" dirty="0" err="1" smtClean="0"/>
              <a:t>window</a:t>
            </a:r>
            <a:r>
              <a:rPr lang="fr-FR" sz="1600" i="1" dirty="0" smtClean="0"/>
              <a:t> displays </a:t>
            </a:r>
            <a:r>
              <a:rPr lang="fr-FR" sz="1600" i="1" dirty="0" err="1" smtClean="0"/>
              <a:t>lines</a:t>
            </a:r>
            <a:r>
              <a:rPr lang="fr-FR" sz="1600" i="1" dirty="0" smtClean="0"/>
              <a:t> </a:t>
            </a:r>
            <a:r>
              <a:rPr lang="fr-FR" sz="1600" i="1" dirty="0" err="1" smtClean="0"/>
              <a:t>written</a:t>
            </a:r>
            <a:r>
              <a:rPr lang="fr-FR" sz="1600" i="1" dirty="0" smtClean="0"/>
              <a:t> in real time to SRT-</a:t>
            </a:r>
            <a:r>
              <a:rPr lang="fr-FR" sz="1600" i="1" dirty="0" err="1" smtClean="0"/>
              <a:t>formatted</a:t>
            </a:r>
            <a:r>
              <a:rPr lang="fr-FR" sz="1600" i="1" dirty="0" smtClean="0"/>
              <a:t> </a:t>
            </a:r>
            <a:r>
              <a:rPr lang="fr-FR" sz="1600" i="1" dirty="0" err="1" smtClean="0"/>
              <a:t>subtitle</a:t>
            </a:r>
            <a:r>
              <a:rPr lang="fr-FR" sz="1600" i="1" dirty="0" smtClean="0"/>
              <a:t> files. </a:t>
            </a:r>
            <a:r>
              <a:rPr lang="fr-FR" sz="1600" i="1" dirty="0"/>
              <a:t>R</a:t>
            </a:r>
            <a:r>
              <a:rPr lang="fr-FR" sz="1600" i="1" dirty="0" smtClean="0"/>
              <a:t>ecorder </a:t>
            </a:r>
            <a:r>
              <a:rPr lang="fr-FR" sz="1600" i="1" dirty="0" err="1" smtClean="0"/>
              <a:t>operation</a:t>
            </a:r>
            <a:r>
              <a:rPr lang="fr-FR" sz="1600" i="1" dirty="0" smtClean="0"/>
              <a:t> </a:t>
            </a:r>
            <a:r>
              <a:rPr lang="fr-FR" sz="1600" i="1" dirty="0" err="1" smtClean="0"/>
              <a:t>was</a:t>
            </a:r>
            <a:r>
              <a:rPr lang="fr-FR" sz="1600" i="1" dirty="0" smtClean="0"/>
              <a:t> in </a:t>
            </a:r>
            <a:r>
              <a:rPr lang="fr-FR" sz="1600" i="1" dirty="0" err="1" smtClean="0"/>
              <a:t>manual</a:t>
            </a:r>
            <a:r>
              <a:rPr lang="fr-FR" sz="1600" i="1" dirty="0" smtClean="0"/>
              <a:t> mode, </a:t>
            </a:r>
            <a:r>
              <a:rPr lang="fr-FR" sz="1600" i="1" dirty="0" err="1" smtClean="0"/>
              <a:t>invoked</a:t>
            </a:r>
            <a:r>
              <a:rPr lang="fr-FR" sz="1600" i="1" dirty="0" smtClean="0"/>
              <a:t> by the </a:t>
            </a:r>
            <a:r>
              <a:rPr lang="fr-FR" sz="1600" i="1" dirty="0" err="1" smtClean="0"/>
              <a:t>start</a:t>
            </a:r>
            <a:r>
              <a:rPr lang="fr-FR" sz="1600" i="1" dirty="0" smtClean="0"/>
              <a:t> </a:t>
            </a:r>
            <a:r>
              <a:rPr lang="fr-FR" sz="1600" i="1" dirty="0" err="1" smtClean="0"/>
              <a:t>button</a:t>
            </a:r>
            <a:r>
              <a:rPr lang="fr-FR" sz="1600" i="1" dirty="0" smtClean="0"/>
              <a:t>. In altitude control mode the </a:t>
            </a:r>
            <a:r>
              <a:rPr lang="fr-FR" sz="1600" i="1" dirty="0" err="1" smtClean="0"/>
              <a:t>status</a:t>
            </a:r>
            <a:r>
              <a:rPr lang="fr-FR" sz="1600" i="1" dirty="0" smtClean="0"/>
              <a:t> </a:t>
            </a:r>
            <a:r>
              <a:rPr lang="fr-FR" sz="1600" i="1" dirty="0" err="1" smtClean="0"/>
              <a:t>icons</a:t>
            </a:r>
            <a:r>
              <a:rPr lang="fr-FR" sz="1600" i="1" dirty="0" smtClean="0"/>
              <a:t> </a:t>
            </a:r>
            <a:r>
              <a:rPr lang="fr-FR" sz="1600" i="1" dirty="0" err="1" smtClean="0"/>
              <a:t>depict</a:t>
            </a:r>
            <a:r>
              <a:rPr lang="fr-FR" sz="1600" i="1" dirty="0" smtClean="0"/>
              <a:t> </a:t>
            </a:r>
            <a:r>
              <a:rPr lang="fr-FR" sz="1600" i="1" dirty="0" err="1" smtClean="0"/>
              <a:t>which</a:t>
            </a:r>
            <a:r>
              <a:rPr lang="fr-FR" sz="1600" i="1" dirty="0" smtClean="0"/>
              <a:t> altitude </a:t>
            </a:r>
            <a:r>
              <a:rPr lang="fr-FR" sz="1600" i="1" dirty="0" err="1" smtClean="0"/>
              <a:t>measurement</a:t>
            </a:r>
            <a:r>
              <a:rPr lang="fr-FR" sz="1600" i="1" dirty="0" smtClean="0"/>
              <a:t> </a:t>
            </a:r>
            <a:r>
              <a:rPr lang="fr-FR" sz="1600" i="1" dirty="0" err="1" smtClean="0"/>
              <a:t>is</a:t>
            </a:r>
            <a:r>
              <a:rPr lang="fr-FR" sz="1600" i="1" dirty="0" smtClean="0"/>
              <a:t> in use for recorder </a:t>
            </a:r>
            <a:r>
              <a:rPr lang="fr-FR" sz="1600" i="1" dirty="0" err="1" smtClean="0"/>
              <a:t>start</a:t>
            </a:r>
            <a:r>
              <a:rPr lang="fr-FR" sz="1600" i="1" dirty="0" smtClean="0"/>
              <a:t> and stop.</a:t>
            </a:r>
            <a:endParaRPr lang="fr-FR" sz="1600" i="1" baseline="30000" dirty="0"/>
          </a:p>
        </p:txBody>
      </p:sp>
      <p:pic>
        <p:nvPicPr>
          <p:cNvPr id="42" name="Picture 41" descr="cam_displ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6200" y="17752311"/>
            <a:ext cx="7231634" cy="5680710"/>
          </a:xfrm>
          <a:prstGeom prst="rect">
            <a:avLst/>
          </a:prstGeom>
        </p:spPr>
      </p:pic>
      <p:grpSp>
        <p:nvGrpSpPr>
          <p:cNvPr id="4" name="Group 3"/>
          <p:cNvGrpSpPr/>
          <p:nvPr/>
        </p:nvGrpSpPr>
        <p:grpSpPr>
          <a:xfrm>
            <a:off x="14046200" y="23788068"/>
            <a:ext cx="12344400" cy="4114800"/>
            <a:chOff x="14046200" y="23346431"/>
            <a:chExt cx="12344400" cy="4114800"/>
          </a:xfrm>
        </p:grpSpPr>
        <p:pic>
          <p:nvPicPr>
            <p:cNvPr id="5" name="Picture 4" descr="SciCam_20150425142057_st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5400" y="23346431"/>
              <a:ext cx="7315200" cy="4114800"/>
            </a:xfrm>
            <a:prstGeom prst="rect">
              <a:avLst/>
            </a:prstGeom>
          </p:spPr>
        </p:pic>
        <p:sp>
          <p:nvSpPr>
            <p:cNvPr id="43" name="TextBox 42"/>
            <p:cNvSpPr txBox="1"/>
            <p:nvPr/>
          </p:nvSpPr>
          <p:spPr>
            <a:xfrm>
              <a:off x="14046200" y="24308305"/>
              <a:ext cx="5029200" cy="2158283"/>
            </a:xfrm>
            <a:prstGeom prst="rect">
              <a:avLst/>
            </a:prstGeom>
            <a:noFill/>
          </p:spPr>
          <p:txBody>
            <a:bodyPr wrap="square" rtlCol="0">
              <a:spAutoFit/>
            </a:bodyPr>
            <a:lstStyle/>
            <a:p>
              <a:pPr>
                <a:lnSpc>
                  <a:spcPts val="2700"/>
                </a:lnSpc>
              </a:pPr>
              <a:r>
                <a:rPr lang="fr-FR" sz="1600" i="1" dirty="0" smtClean="0"/>
                <a:t>Figure 2: </a:t>
              </a:r>
              <a:r>
                <a:rPr lang="fr-FR" sz="1600" i="1" dirty="0" err="1" smtClean="0"/>
                <a:t>Still</a:t>
              </a:r>
              <a:r>
                <a:rPr lang="fr-FR" sz="1600" i="1" dirty="0" smtClean="0"/>
                <a:t> </a:t>
              </a:r>
              <a:r>
                <a:rPr lang="fr-FR" sz="1600" i="1" dirty="0" err="1" smtClean="0"/>
                <a:t>grab</a:t>
              </a:r>
              <a:r>
                <a:rPr lang="fr-FR" sz="1600" i="1" dirty="0" smtClean="0"/>
                <a:t> </a:t>
              </a:r>
              <a:r>
                <a:rPr lang="fr-FR" sz="1600" i="1" dirty="0" err="1" smtClean="0"/>
                <a:t>from</a:t>
              </a:r>
              <a:r>
                <a:rPr lang="fr-FR" sz="1600" i="1" dirty="0" smtClean="0"/>
                <a:t> </a:t>
              </a:r>
              <a:r>
                <a:rPr lang="fr-FR" sz="1600" i="1" dirty="0" err="1" smtClean="0"/>
                <a:t>Jason’s</a:t>
              </a:r>
              <a:r>
                <a:rPr lang="fr-FR" sz="1600" i="1" dirty="0" smtClean="0"/>
                <a:t> </a:t>
              </a:r>
              <a:r>
                <a:rPr lang="fr-FR" sz="1600" i="1" dirty="0" err="1" smtClean="0"/>
                <a:t>primary</a:t>
              </a:r>
              <a:r>
                <a:rPr lang="fr-FR" sz="1600" i="1" dirty="0" smtClean="0"/>
                <a:t> science-use camera (</a:t>
              </a:r>
              <a:r>
                <a:rPr lang="fr-FR" sz="1600" i="1" dirty="0" err="1" smtClean="0"/>
                <a:t>SciCam</a:t>
              </a:r>
              <a:r>
                <a:rPr lang="fr-FR" sz="1600" i="1" dirty="0" smtClean="0"/>
                <a:t>). </a:t>
              </a:r>
              <a:r>
                <a:rPr lang="fr-FR" sz="1600" i="1" dirty="0"/>
                <a:t>A</a:t>
              </a:r>
              <a:r>
                <a:rPr lang="fr-FR" sz="1600" i="1" dirty="0" smtClean="0"/>
                <a:t>nnotation </a:t>
              </a:r>
              <a:r>
                <a:rPr lang="fr-FR" sz="1600" i="1" dirty="0" err="1" smtClean="0"/>
                <a:t>was</a:t>
              </a:r>
              <a:r>
                <a:rPr lang="fr-FR" sz="1600" i="1" dirty="0" smtClean="0"/>
                <a:t> </a:t>
              </a:r>
              <a:r>
                <a:rPr lang="fr-FR" sz="1600" i="1" dirty="0" err="1" smtClean="0"/>
                <a:t>overlain</a:t>
              </a:r>
              <a:r>
                <a:rPr lang="fr-FR" sz="1600" i="1" dirty="0" smtClean="0"/>
                <a:t> by </a:t>
              </a:r>
              <a:r>
                <a:rPr lang="fr-FR" sz="1600" i="1" dirty="0" err="1" smtClean="0"/>
                <a:t>video</a:t>
              </a:r>
              <a:r>
                <a:rPr lang="fr-FR" sz="1600" i="1" dirty="0" smtClean="0"/>
                <a:t> playback software </a:t>
              </a:r>
              <a:r>
                <a:rPr lang="fr-FR" sz="1600" i="1" dirty="0" err="1" smtClean="0"/>
                <a:t>using</a:t>
              </a:r>
              <a:r>
                <a:rPr lang="fr-FR" sz="1600" i="1" dirty="0" smtClean="0"/>
                <a:t> a </a:t>
              </a:r>
              <a:r>
                <a:rPr lang="fr-FR" sz="1600" i="1" dirty="0" err="1" smtClean="0"/>
                <a:t>subtitle</a:t>
              </a:r>
              <a:r>
                <a:rPr lang="fr-FR" sz="1600" i="1" dirty="0" smtClean="0"/>
                <a:t> file </a:t>
              </a:r>
              <a:r>
                <a:rPr lang="fr-FR" sz="1600" i="1" dirty="0" err="1" smtClean="0"/>
                <a:t>created</a:t>
              </a:r>
              <a:r>
                <a:rPr lang="fr-FR" sz="1600" i="1" dirty="0" smtClean="0"/>
                <a:t> in real time. Annotation shows the </a:t>
              </a:r>
              <a:r>
                <a:rPr lang="fr-FR" sz="1600" i="1" dirty="0" err="1" smtClean="0"/>
                <a:t>most</a:t>
              </a:r>
              <a:r>
                <a:rPr lang="fr-FR" sz="1600" i="1" dirty="0"/>
                <a:t> </a:t>
              </a:r>
              <a:r>
                <a:rPr lang="fr-FR" sz="1600" i="1" dirty="0" err="1" smtClean="0"/>
                <a:t>popular</a:t>
              </a:r>
              <a:r>
                <a:rPr lang="fr-FR" sz="1600" i="1" dirty="0" smtClean="0"/>
                <a:t> overlay </a:t>
              </a:r>
              <a:r>
                <a:rPr lang="fr-FR" sz="1600" i="1" dirty="0" err="1" smtClean="0"/>
                <a:t>parameters</a:t>
              </a:r>
              <a:r>
                <a:rPr lang="fr-FR" sz="1600" i="1" dirty="0" smtClean="0"/>
                <a:t>: UTC time, latitude/longitude, </a:t>
              </a:r>
              <a:r>
                <a:rPr lang="fr-FR" sz="1600" i="1" dirty="0" err="1" smtClean="0"/>
                <a:t>heading</a:t>
              </a:r>
              <a:r>
                <a:rPr lang="fr-FR" sz="1600" i="1" dirty="0" smtClean="0"/>
                <a:t>, and </a:t>
              </a:r>
              <a:r>
                <a:rPr lang="fr-FR" sz="1600" i="1" dirty="0" err="1" smtClean="0"/>
                <a:t>depth</a:t>
              </a:r>
              <a:r>
                <a:rPr lang="fr-FR" sz="1600" i="1" dirty="0" smtClean="0"/>
                <a:t>. </a:t>
              </a:r>
              <a:r>
                <a:rPr lang="fr-FR" sz="1600" i="1" dirty="0" err="1" smtClean="0"/>
                <a:t>Video</a:t>
              </a:r>
              <a:r>
                <a:rPr lang="fr-FR" sz="1600" i="1" dirty="0" smtClean="0"/>
                <a:t> </a:t>
              </a:r>
              <a:r>
                <a:rPr lang="fr-FR" sz="1600" i="1" dirty="0" err="1" smtClean="0"/>
                <a:t>resolution</a:t>
              </a:r>
              <a:r>
                <a:rPr lang="fr-FR" sz="1600" i="1" dirty="0" smtClean="0"/>
                <a:t> </a:t>
              </a:r>
              <a:r>
                <a:rPr lang="fr-FR" sz="1600" i="1" dirty="0" err="1" smtClean="0"/>
                <a:t>is</a:t>
              </a:r>
              <a:r>
                <a:rPr lang="fr-FR" sz="1600" i="1" dirty="0" smtClean="0"/>
                <a:t> 1920x1080 pixels.</a:t>
              </a:r>
              <a:endParaRPr lang="fr-FR" sz="1600" i="1" baseline="30000" dirty="0"/>
            </a:p>
          </p:txBody>
        </p:sp>
      </p:grpSp>
      <p:grpSp>
        <p:nvGrpSpPr>
          <p:cNvPr id="6" name="Group 5"/>
          <p:cNvGrpSpPr/>
          <p:nvPr/>
        </p:nvGrpSpPr>
        <p:grpSpPr>
          <a:xfrm>
            <a:off x="14046200" y="28229717"/>
            <a:ext cx="12344400" cy="4287461"/>
            <a:chOff x="14046200" y="27950317"/>
            <a:chExt cx="12344400" cy="4287461"/>
          </a:xfrm>
        </p:grpSpPr>
        <p:pic>
          <p:nvPicPr>
            <p:cNvPr id="2" name="Picture 1" descr="BrowCam_20150425142057_st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46200" y="27950317"/>
              <a:ext cx="6096000" cy="3429000"/>
            </a:xfrm>
            <a:prstGeom prst="rect">
              <a:avLst/>
            </a:prstGeom>
          </p:spPr>
        </p:pic>
        <p:pic>
          <p:nvPicPr>
            <p:cNvPr id="3" name="Picture 2" descr="PilotCam_20150425142057_st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94600" y="27950317"/>
              <a:ext cx="6096000" cy="3429000"/>
            </a:xfrm>
            <a:prstGeom prst="rect">
              <a:avLst/>
            </a:prstGeom>
          </p:spPr>
        </p:pic>
        <p:sp>
          <p:nvSpPr>
            <p:cNvPr id="32" name="TextBox 31"/>
            <p:cNvSpPr txBox="1"/>
            <p:nvPr/>
          </p:nvSpPr>
          <p:spPr>
            <a:xfrm>
              <a:off x="14046200" y="31464489"/>
              <a:ext cx="12344400" cy="773289"/>
            </a:xfrm>
            <a:prstGeom prst="rect">
              <a:avLst/>
            </a:prstGeom>
            <a:noFill/>
          </p:spPr>
          <p:txBody>
            <a:bodyPr wrap="square" rtlCol="0">
              <a:spAutoFit/>
            </a:bodyPr>
            <a:lstStyle/>
            <a:p>
              <a:pPr>
                <a:lnSpc>
                  <a:spcPts val="2700"/>
                </a:lnSpc>
              </a:pPr>
              <a:r>
                <a:rPr lang="fr-FR" sz="1600" i="1" dirty="0" smtClean="0"/>
                <a:t>Figure 3: </a:t>
              </a:r>
              <a:r>
                <a:rPr lang="fr-FR" sz="1600" i="1" dirty="0" err="1" smtClean="0"/>
                <a:t>Still</a:t>
              </a:r>
              <a:r>
                <a:rPr lang="fr-FR" sz="1600" i="1" dirty="0" smtClean="0"/>
                <a:t> </a:t>
              </a:r>
              <a:r>
                <a:rPr lang="fr-FR" sz="1600" i="1" dirty="0" err="1" smtClean="0"/>
                <a:t>grabs</a:t>
              </a:r>
              <a:r>
                <a:rPr lang="fr-FR" sz="1600" i="1" dirty="0" smtClean="0"/>
                <a:t> </a:t>
              </a:r>
              <a:r>
                <a:rPr lang="fr-FR" sz="1600" i="1" dirty="0" err="1" smtClean="0"/>
                <a:t>from</a:t>
              </a:r>
              <a:r>
                <a:rPr lang="fr-FR" sz="1600" i="1" dirty="0" smtClean="0"/>
                <a:t> </a:t>
              </a:r>
              <a:r>
                <a:rPr lang="fr-FR" sz="1600" i="1" dirty="0" err="1" smtClean="0"/>
                <a:t>Jason’s</a:t>
              </a:r>
              <a:r>
                <a:rPr lang="fr-FR" sz="1600" i="1" dirty="0" smtClean="0"/>
                <a:t>  </a:t>
              </a:r>
              <a:r>
                <a:rPr lang="fr-FR" sz="1600" i="1" dirty="0" err="1" smtClean="0"/>
                <a:t>two</a:t>
              </a:r>
              <a:r>
                <a:rPr lang="fr-FR" sz="1600" i="1" dirty="0" smtClean="0"/>
                <a:t> </a:t>
              </a:r>
              <a:r>
                <a:rPr lang="fr-FR" sz="1600" i="1" dirty="0" err="1" smtClean="0"/>
                <a:t>primary</a:t>
              </a:r>
              <a:r>
                <a:rPr lang="fr-FR" sz="1600" i="1" dirty="0" smtClean="0"/>
                <a:t> pilot-use cameras, </a:t>
              </a:r>
              <a:r>
                <a:rPr lang="fr-FR" sz="1600" i="1" dirty="0" err="1" smtClean="0"/>
                <a:t>BrowCam</a:t>
              </a:r>
              <a:r>
                <a:rPr lang="fr-FR" sz="1600" i="1" dirty="0" smtClean="0"/>
                <a:t> (</a:t>
              </a:r>
              <a:r>
                <a:rPr lang="fr-FR" sz="1600" i="1" dirty="0" err="1" smtClean="0"/>
                <a:t>left</a:t>
              </a:r>
              <a:r>
                <a:rPr lang="fr-FR" sz="1600" i="1" dirty="0" smtClean="0"/>
                <a:t>) and </a:t>
              </a:r>
              <a:r>
                <a:rPr lang="fr-FR" sz="1600" i="1" dirty="0" err="1" smtClean="0"/>
                <a:t>PilotCam</a:t>
              </a:r>
              <a:r>
                <a:rPr lang="fr-FR" sz="1600" i="1" dirty="0" smtClean="0"/>
                <a:t> (right). The </a:t>
              </a:r>
              <a:r>
                <a:rPr lang="fr-FR" sz="1600" i="1" dirty="0" err="1" smtClean="0"/>
                <a:t>grabbed</a:t>
              </a:r>
              <a:r>
                <a:rPr lang="fr-FR" sz="1600" i="1" dirty="0"/>
                <a:t> moment </a:t>
              </a:r>
              <a:r>
                <a:rPr lang="fr-FR" sz="1600" i="1" dirty="0" err="1" smtClean="0"/>
                <a:t>is</a:t>
              </a:r>
              <a:r>
                <a:rPr lang="fr-FR" sz="1600" i="1" dirty="0" smtClean="0"/>
                <a:t> the </a:t>
              </a:r>
              <a:r>
                <a:rPr lang="fr-FR" sz="1600" i="1" dirty="0" err="1" smtClean="0"/>
                <a:t>same</a:t>
              </a:r>
              <a:r>
                <a:rPr lang="fr-FR" sz="1600" i="1" dirty="0" smtClean="0"/>
                <a:t> as </a:t>
              </a:r>
              <a:r>
                <a:rPr lang="fr-FR" sz="1600" i="1" dirty="0" err="1" smtClean="0"/>
                <a:t>SciCam</a:t>
              </a:r>
              <a:r>
                <a:rPr lang="fr-FR" sz="1600" i="1" dirty="0" smtClean="0"/>
                <a:t> in figure 2. Annotation </a:t>
              </a:r>
              <a:r>
                <a:rPr lang="fr-FR" sz="1600" i="1" dirty="0" err="1" smtClean="0"/>
                <a:t>was</a:t>
              </a:r>
              <a:r>
                <a:rPr lang="fr-FR" sz="1600" i="1" dirty="0" smtClean="0"/>
                <a:t> </a:t>
              </a:r>
              <a:r>
                <a:rPr lang="fr-FR" sz="1600" i="1" dirty="0" err="1" smtClean="0"/>
                <a:t>sourced</a:t>
              </a:r>
              <a:r>
                <a:rPr lang="fr-FR" sz="1600" i="1" dirty="0" smtClean="0"/>
                <a:t> </a:t>
              </a:r>
              <a:r>
                <a:rPr lang="fr-FR" sz="1600" i="1" dirty="0" err="1" smtClean="0"/>
                <a:t>from</a:t>
              </a:r>
              <a:r>
                <a:rPr lang="fr-FR" sz="1600" i="1" dirty="0" smtClean="0"/>
                <a:t> the </a:t>
              </a:r>
              <a:r>
                <a:rPr lang="fr-FR" sz="1600" i="1" dirty="0" err="1" smtClean="0"/>
                <a:t>same</a:t>
              </a:r>
              <a:r>
                <a:rPr lang="fr-FR" sz="1600" i="1" dirty="0" smtClean="0"/>
                <a:t> </a:t>
              </a:r>
              <a:r>
                <a:rPr lang="fr-FR" sz="1600" i="1" dirty="0" err="1" smtClean="0"/>
                <a:t>subtitle</a:t>
              </a:r>
              <a:r>
                <a:rPr lang="fr-FR" sz="1600" i="1" dirty="0" smtClean="0"/>
                <a:t> file</a:t>
              </a:r>
              <a:r>
                <a:rPr lang="fr-FR" sz="1800" i="1" dirty="0" smtClean="0"/>
                <a:t>. </a:t>
              </a:r>
            </a:p>
          </p:txBody>
        </p:sp>
      </p:grpSp>
      <p:pic>
        <p:nvPicPr>
          <p:cNvPr id="8" name="Picture 7" descr="LogoWhiteTra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200" y="2764069"/>
            <a:ext cx="2476500" cy="2261870"/>
          </a:xfrm>
          <a:prstGeom prst="rect">
            <a:avLst/>
          </a:prstGeom>
        </p:spPr>
      </p:pic>
    </p:spTree>
    <p:extLst>
      <p:ext uri="{BB962C8B-B14F-4D97-AF65-F5344CB8AC3E}">
        <p14:creationId xmlns:p14="http://schemas.microsoft.com/office/powerpoint/2010/main" val="1542545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sterPresentations.com-70CMx100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4824</TotalTime>
  <Words>1425</Words>
  <Application>Microsoft Macintosh PowerPoint</Application>
  <PresentationFormat>Custom</PresentationFormat>
  <Paragraphs>63</Paragraphs>
  <Slides>1</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4" baseType="lpstr">
      <vt:lpstr>PosterPresentations.com-70CMx100CM</vt:lpstr>
      <vt:lpstr>Classic - Wide Center</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Scott McCue</cp:lastModifiedBy>
  <cp:revision>95</cp:revision>
  <cp:lastPrinted>2015-07-30T16:58:07Z</cp:lastPrinted>
  <dcterms:created xsi:type="dcterms:W3CDTF">2012-02-10T00:10:15Z</dcterms:created>
  <dcterms:modified xsi:type="dcterms:W3CDTF">2015-08-06T18:45:31Z</dcterms:modified>
</cp:coreProperties>
</file>